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82" r:id="rId2"/>
    <p:sldId id="288" r:id="rId3"/>
    <p:sldId id="293" r:id="rId4"/>
    <p:sldId id="299" r:id="rId5"/>
    <p:sldId id="294" r:id="rId6"/>
    <p:sldId id="295" r:id="rId7"/>
    <p:sldId id="296" r:id="rId8"/>
    <p:sldId id="297" r:id="rId9"/>
    <p:sldId id="298" r:id="rId10"/>
    <p:sldId id="300" r:id="rId11"/>
    <p:sldId id="291" r:id="rId12"/>
    <p:sldId id="290" r:id="rId13"/>
    <p:sldId id="292" r:id="rId14"/>
    <p:sldId id="289" r:id="rId15"/>
    <p:sldId id="301" r:id="rId16"/>
  </p:sldIdLst>
  <p:sldSz cx="9144000" cy="6858000" type="screen4x3"/>
  <p:notesSz cx="6858000" cy="9144000"/>
  <p:defaultTextStyle>
    <a:defPPr>
      <a:defRPr lang="en-US"/>
    </a:defPPr>
    <a:lvl1pPr marL="0" algn="l" defTabSz="456828" rtl="0" eaLnBrk="1" latinLnBrk="0" hangingPunct="1">
      <a:defRPr sz="1800" kern="1200">
        <a:solidFill>
          <a:schemeClr val="tx1"/>
        </a:solidFill>
        <a:latin typeface="+mn-lt"/>
        <a:ea typeface="+mn-ea"/>
        <a:cs typeface="+mn-cs"/>
      </a:defRPr>
    </a:lvl1pPr>
    <a:lvl2pPr marL="456828" algn="l" defTabSz="456828" rtl="0" eaLnBrk="1" latinLnBrk="0" hangingPunct="1">
      <a:defRPr sz="1800" kern="1200">
        <a:solidFill>
          <a:schemeClr val="tx1"/>
        </a:solidFill>
        <a:latin typeface="+mn-lt"/>
        <a:ea typeface="+mn-ea"/>
        <a:cs typeface="+mn-cs"/>
      </a:defRPr>
    </a:lvl2pPr>
    <a:lvl3pPr marL="913654" algn="l" defTabSz="456828" rtl="0" eaLnBrk="1" latinLnBrk="0" hangingPunct="1">
      <a:defRPr sz="1800" kern="1200">
        <a:solidFill>
          <a:schemeClr val="tx1"/>
        </a:solidFill>
        <a:latin typeface="+mn-lt"/>
        <a:ea typeface="+mn-ea"/>
        <a:cs typeface="+mn-cs"/>
      </a:defRPr>
    </a:lvl3pPr>
    <a:lvl4pPr marL="1370478" algn="l" defTabSz="456828" rtl="0" eaLnBrk="1" latinLnBrk="0" hangingPunct="1">
      <a:defRPr sz="1800" kern="1200">
        <a:solidFill>
          <a:schemeClr val="tx1"/>
        </a:solidFill>
        <a:latin typeface="+mn-lt"/>
        <a:ea typeface="+mn-ea"/>
        <a:cs typeface="+mn-cs"/>
      </a:defRPr>
    </a:lvl4pPr>
    <a:lvl5pPr marL="1827306" algn="l" defTabSz="456828" rtl="0" eaLnBrk="1" latinLnBrk="0" hangingPunct="1">
      <a:defRPr sz="1800" kern="1200">
        <a:solidFill>
          <a:schemeClr val="tx1"/>
        </a:solidFill>
        <a:latin typeface="+mn-lt"/>
        <a:ea typeface="+mn-ea"/>
        <a:cs typeface="+mn-cs"/>
      </a:defRPr>
    </a:lvl5pPr>
    <a:lvl6pPr marL="2284135" algn="l" defTabSz="456828" rtl="0" eaLnBrk="1" latinLnBrk="0" hangingPunct="1">
      <a:defRPr sz="1800" kern="1200">
        <a:solidFill>
          <a:schemeClr val="tx1"/>
        </a:solidFill>
        <a:latin typeface="+mn-lt"/>
        <a:ea typeface="+mn-ea"/>
        <a:cs typeface="+mn-cs"/>
      </a:defRPr>
    </a:lvl6pPr>
    <a:lvl7pPr marL="2740962" algn="l" defTabSz="456828" rtl="0" eaLnBrk="1" latinLnBrk="0" hangingPunct="1">
      <a:defRPr sz="1800" kern="1200">
        <a:solidFill>
          <a:schemeClr val="tx1"/>
        </a:solidFill>
        <a:latin typeface="+mn-lt"/>
        <a:ea typeface="+mn-ea"/>
        <a:cs typeface="+mn-cs"/>
      </a:defRPr>
    </a:lvl7pPr>
    <a:lvl8pPr marL="3197789" algn="l" defTabSz="456828" rtl="0" eaLnBrk="1" latinLnBrk="0" hangingPunct="1">
      <a:defRPr sz="1800" kern="1200">
        <a:solidFill>
          <a:schemeClr val="tx1"/>
        </a:solidFill>
        <a:latin typeface="+mn-lt"/>
        <a:ea typeface="+mn-ea"/>
        <a:cs typeface="+mn-cs"/>
      </a:defRPr>
    </a:lvl8pPr>
    <a:lvl9pPr marL="3654616" algn="l" defTabSz="45682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76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C7A4E2-BC5F-7448-92A1-20A2586AAA47}" type="datetimeFigureOut">
              <a:rPr lang="en-US" smtClean="0"/>
              <a:pPr/>
              <a:t>1/24/16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0804F-7532-B147-BF07-3417536FB760}" type="slidenum">
              <a:rPr lang="en-US" smtClean="0"/>
              <a:pPr/>
              <a:t>‹#›</a:t>
            </a:fld>
            <a:endParaRPr lang="en-US"/>
          </a:p>
        </p:txBody>
      </p:sp>
    </p:spTree>
    <p:extLst>
      <p:ext uri="{BB962C8B-B14F-4D97-AF65-F5344CB8AC3E}">
        <p14:creationId xmlns:p14="http://schemas.microsoft.com/office/powerpoint/2010/main" val="2799925990"/>
      </p:ext>
    </p:extLst>
  </p:cSld>
  <p:clrMap bg1="lt1" tx1="dk1" bg2="lt2" tx2="dk2" accent1="accent1" accent2="accent2" accent3="accent3" accent4="accent4" accent5="accent5" accent6="accent6" hlink="hlink" folHlink="folHlink"/>
  <p:notesStyle>
    <a:lvl1pPr marL="0" algn="l" defTabSz="456828" rtl="0" eaLnBrk="1" latinLnBrk="0" hangingPunct="1">
      <a:defRPr sz="1200" kern="1200">
        <a:solidFill>
          <a:schemeClr val="tx1"/>
        </a:solidFill>
        <a:latin typeface="+mn-lt"/>
        <a:ea typeface="+mn-ea"/>
        <a:cs typeface="+mn-cs"/>
      </a:defRPr>
    </a:lvl1pPr>
    <a:lvl2pPr marL="456828" algn="l" defTabSz="456828" rtl="0" eaLnBrk="1" latinLnBrk="0" hangingPunct="1">
      <a:defRPr sz="1200" kern="1200">
        <a:solidFill>
          <a:schemeClr val="tx1"/>
        </a:solidFill>
        <a:latin typeface="+mn-lt"/>
        <a:ea typeface="+mn-ea"/>
        <a:cs typeface="+mn-cs"/>
      </a:defRPr>
    </a:lvl2pPr>
    <a:lvl3pPr marL="913654" algn="l" defTabSz="456828" rtl="0" eaLnBrk="1" latinLnBrk="0" hangingPunct="1">
      <a:defRPr sz="1200" kern="1200">
        <a:solidFill>
          <a:schemeClr val="tx1"/>
        </a:solidFill>
        <a:latin typeface="+mn-lt"/>
        <a:ea typeface="+mn-ea"/>
        <a:cs typeface="+mn-cs"/>
      </a:defRPr>
    </a:lvl3pPr>
    <a:lvl4pPr marL="1370478" algn="l" defTabSz="456828" rtl="0" eaLnBrk="1" latinLnBrk="0" hangingPunct="1">
      <a:defRPr sz="1200" kern="1200">
        <a:solidFill>
          <a:schemeClr val="tx1"/>
        </a:solidFill>
        <a:latin typeface="+mn-lt"/>
        <a:ea typeface="+mn-ea"/>
        <a:cs typeface="+mn-cs"/>
      </a:defRPr>
    </a:lvl4pPr>
    <a:lvl5pPr marL="1827306" algn="l" defTabSz="456828" rtl="0" eaLnBrk="1" latinLnBrk="0" hangingPunct="1">
      <a:defRPr sz="1200" kern="1200">
        <a:solidFill>
          <a:schemeClr val="tx1"/>
        </a:solidFill>
        <a:latin typeface="+mn-lt"/>
        <a:ea typeface="+mn-ea"/>
        <a:cs typeface="+mn-cs"/>
      </a:defRPr>
    </a:lvl5pPr>
    <a:lvl6pPr marL="2284135" algn="l" defTabSz="456828" rtl="0" eaLnBrk="1" latinLnBrk="0" hangingPunct="1">
      <a:defRPr sz="1200" kern="1200">
        <a:solidFill>
          <a:schemeClr val="tx1"/>
        </a:solidFill>
        <a:latin typeface="+mn-lt"/>
        <a:ea typeface="+mn-ea"/>
        <a:cs typeface="+mn-cs"/>
      </a:defRPr>
    </a:lvl6pPr>
    <a:lvl7pPr marL="2740962" algn="l" defTabSz="456828" rtl="0" eaLnBrk="1" latinLnBrk="0" hangingPunct="1">
      <a:defRPr sz="1200" kern="1200">
        <a:solidFill>
          <a:schemeClr val="tx1"/>
        </a:solidFill>
        <a:latin typeface="+mn-lt"/>
        <a:ea typeface="+mn-ea"/>
        <a:cs typeface="+mn-cs"/>
      </a:defRPr>
    </a:lvl7pPr>
    <a:lvl8pPr marL="3197789" algn="l" defTabSz="456828" rtl="0" eaLnBrk="1" latinLnBrk="0" hangingPunct="1">
      <a:defRPr sz="1200" kern="1200">
        <a:solidFill>
          <a:schemeClr val="tx1"/>
        </a:solidFill>
        <a:latin typeface="+mn-lt"/>
        <a:ea typeface="+mn-ea"/>
        <a:cs typeface="+mn-cs"/>
      </a:defRPr>
    </a:lvl8pPr>
    <a:lvl9pPr marL="3654616" algn="l" defTabSz="45682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9"/>
          <p:cNvSpPr>
            <a:spLocks noGrp="1" noChangeArrowheads="1"/>
          </p:cNvSpPr>
          <p:nvPr>
            <p:ph type="sldNum" sz="quarter" idx="5"/>
          </p:nvPr>
        </p:nvSpPr>
        <p:spPr>
          <a:noFill/>
        </p:spPr>
        <p:txBody>
          <a:bodyPr/>
          <a:lstStyle/>
          <a:p>
            <a:fld id="{90472743-61A5-4349-8657-3E5F89C64588}" type="slidenum">
              <a:rPr lang="en-GB">
                <a:latin typeface="Times New Roman" pitchFamily="-1" charset="0"/>
                <a:ea typeface="ＭＳ Ｐゴシック" pitchFamily="-1" charset="-128"/>
                <a:cs typeface="ＭＳ Ｐゴシック" pitchFamily="-1" charset="-128"/>
              </a:rPr>
              <a:pPr/>
              <a:t>4</a:t>
            </a:fld>
            <a:endParaRPr lang="en-GB">
              <a:latin typeface="Times New Roman" pitchFamily="-1" charset="0"/>
              <a:ea typeface="ＭＳ Ｐゴシック" pitchFamily="-1" charset="-128"/>
              <a:cs typeface="ＭＳ Ｐゴシック" pitchFamily="-1" charset="-128"/>
            </a:endParaRPr>
          </a:p>
        </p:txBody>
      </p:sp>
      <p:sp>
        <p:nvSpPr>
          <p:cNvPr id="19459" name="Text Box 2"/>
          <p:cNvSpPr txBox="1">
            <a:spLocks noChangeArrowheads="1"/>
          </p:cNvSpPr>
          <p:nvPr/>
        </p:nvSpPr>
        <p:spPr bwMode="auto">
          <a:xfrm>
            <a:off x="1174060" y="674557"/>
            <a:ext cx="4590636" cy="3429000"/>
          </a:xfrm>
          <a:prstGeom prst="rect">
            <a:avLst/>
          </a:prstGeom>
          <a:solidFill>
            <a:srgbClr val="FFFFFF"/>
          </a:solidFill>
          <a:ln w="9360">
            <a:solidFill>
              <a:srgbClr val="000000"/>
            </a:solidFill>
            <a:miter lim="800000"/>
            <a:headEnd/>
            <a:tailEnd/>
          </a:ln>
        </p:spPr>
        <p:txBody>
          <a:bodyPr wrap="none" lIns="91229" tIns="45615" rIns="91229" bIns="45615" anchor="ctr">
            <a:prstTxWarp prst="textNoShape">
              <a:avLst/>
            </a:prstTxWarp>
          </a:bodyPr>
          <a:lstStyle/>
          <a:p>
            <a:endParaRPr lang="en-US"/>
          </a:p>
        </p:txBody>
      </p:sp>
      <p:sp>
        <p:nvSpPr>
          <p:cNvPr id="19460" name="Text Box 3"/>
          <p:cNvSpPr>
            <a:spLocks noGrp="1" noChangeArrowheads="1"/>
          </p:cNvSpPr>
          <p:nvPr>
            <p:ph type="body"/>
          </p:nvPr>
        </p:nvSpPr>
        <p:spPr>
          <a:xfrm>
            <a:off x="914711" y="4344025"/>
            <a:ext cx="5025473" cy="4112926"/>
          </a:xfrm>
          <a:noFill/>
          <a:ln/>
        </p:spPr>
        <p:txBody>
          <a:bodyPr wrap="none" anchor="ctr"/>
          <a:lstStyle/>
          <a:p>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a:buFont typeface="Arial"/>
              <a:buChar char="•"/>
            </a:pPr>
            <a:r>
              <a:rPr lang="en-US" sz="1400" dirty="0" smtClean="0"/>
              <a:t> Earth-directed partial halo CME that was first observed at 13:09 UT on 18 April 2014 by by SECCHI/COR2A. This CME was associated with an M7.3 class solar flare from Active Region 12036 located at S18°W29° with peak at 13:03 UT.  </a:t>
            </a:r>
          </a:p>
          <a:p>
            <a:pPr>
              <a:buFont typeface="Arial"/>
              <a:buChar char="•"/>
            </a:pPr>
            <a:r>
              <a:rPr lang="en-US" sz="1400" dirty="0" smtClean="0"/>
              <a:t> Eruption and a coronal wave were visible south of the AR in SDO/AIA 193 Å and a nearby filament eruption was visible in AIA 304Å. </a:t>
            </a:r>
          </a:p>
          <a:p>
            <a:pPr>
              <a:buFont typeface="Arial"/>
              <a:buChar char="•"/>
            </a:pPr>
            <a:r>
              <a:rPr lang="en-US" sz="1400" dirty="0" smtClean="0"/>
              <a:t>Subsequently starting at 13:35 UT, an increase in solar energetic particle proton flux above 0.1 </a:t>
            </a:r>
            <a:r>
              <a:rPr lang="en-US" sz="1400" dirty="0" err="1" smtClean="0"/>
              <a:t>pfu/MeV</a:t>
            </a:r>
            <a:r>
              <a:rPr lang="en-US" sz="1400" dirty="0" smtClean="0"/>
              <a:t> observed by GOES Earth orbit. </a:t>
            </a:r>
          </a:p>
          <a:p>
            <a:endParaRPr lang="en-US" sz="1400" dirty="0" smtClean="0"/>
          </a:p>
          <a:p>
            <a:pPr marL="0" marR="0" indent="0" algn="l" defTabSz="493597" rtl="0" eaLnBrk="1" fontAlgn="auto" latinLnBrk="0" hangingPunct="1">
              <a:lnSpc>
                <a:spcPct val="100000"/>
              </a:lnSpc>
              <a:spcBef>
                <a:spcPts val="0"/>
              </a:spcBef>
              <a:spcAft>
                <a:spcPts val="0"/>
              </a:spcAft>
              <a:buClrTx/>
              <a:buSzTx/>
              <a:buFontTx/>
              <a:buNone/>
              <a:tabLst/>
              <a:defRPr/>
            </a:pPr>
            <a:r>
              <a:rPr lang="en-US" sz="1400" dirty="0" smtClean="0">
                <a:solidFill>
                  <a:srgbClr val="008000"/>
                </a:solidFill>
                <a:latin typeface="Calibri" pitchFamily="-107" charset="0"/>
                <a:ea typeface="Calibri" pitchFamily="-107" charset="0"/>
                <a:cs typeface="Calibri" pitchFamily="-107" charset="0"/>
              </a:rPr>
              <a:t>Ensemble of input CME parameters obtained by measuring the same feature using </a:t>
            </a:r>
            <a:r>
              <a:rPr lang="en-US" sz="1400" dirty="0" err="1" smtClean="0">
                <a:solidFill>
                  <a:srgbClr val="008000"/>
                </a:solidFill>
                <a:latin typeface="Calibri" pitchFamily="-107" charset="0"/>
                <a:ea typeface="Calibri" pitchFamily="-107" charset="0"/>
                <a:cs typeface="Calibri" pitchFamily="-107" charset="0"/>
              </a:rPr>
              <a:t>StereoCAT</a:t>
            </a:r>
            <a:r>
              <a:rPr lang="en-US" sz="1400" dirty="0" smtClean="0">
                <a:solidFill>
                  <a:srgbClr val="008000"/>
                </a:solidFill>
                <a:latin typeface="Calibri" pitchFamily="-107" charset="0"/>
                <a:ea typeface="Calibri" pitchFamily="-107" charset="0"/>
                <a:cs typeface="Calibri" pitchFamily="-107" charset="0"/>
              </a:rPr>
              <a:t>  which employs geometric triangulation techniques. </a:t>
            </a:r>
            <a:r>
              <a:rPr lang="en-US" sz="1400" dirty="0" smtClean="0">
                <a:latin typeface="Calibri" pitchFamily="-107" charset="0"/>
                <a:ea typeface="Calibri" pitchFamily="-107" charset="0"/>
                <a:cs typeface="Calibri" pitchFamily="-107" charset="0"/>
              </a:rPr>
              <a:t>The circles indicate the 6 individual leading edge (white circles near the center of the CME front) and width measurements (green circles marking the CME edges).  The leading edge measurements (central circles) are later combined together to generate 6</a:t>
            </a:r>
            <a:r>
              <a:rPr lang="en-US" sz="1400" baseline="30000" dirty="0" smtClean="0">
                <a:latin typeface="Calibri" pitchFamily="-107" charset="0"/>
                <a:ea typeface="Calibri" pitchFamily="-107" charset="0"/>
                <a:cs typeface="Calibri" pitchFamily="-107" charset="0"/>
              </a:rPr>
              <a:t>2</a:t>
            </a:r>
            <a:r>
              <a:rPr lang="en-US" sz="1400" dirty="0" smtClean="0">
                <a:latin typeface="Calibri" pitchFamily="-107" charset="0"/>
                <a:ea typeface="Calibri" pitchFamily="-107" charset="0"/>
                <a:cs typeface="Calibri" pitchFamily="-107" charset="0"/>
              </a:rPr>
              <a:t>=36 ensemble members. </a:t>
            </a:r>
          </a:p>
          <a:p>
            <a:endParaRPr lang="en-US" sz="1400" dirty="0" smtClean="0"/>
          </a:p>
          <a:p>
            <a:pPr>
              <a:buFont typeface="Arial"/>
              <a:buChar char="•"/>
            </a:pPr>
            <a:endParaRPr lang="en-US" sz="1400" dirty="0" smtClean="0"/>
          </a:p>
          <a:p>
            <a:endParaRPr lang="en-US" sz="1400" dirty="0" smtClean="0"/>
          </a:p>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400" dirty="0" smtClean="0">
                <a:solidFill>
                  <a:srgbClr val="008000"/>
                </a:solidFill>
                <a:latin typeface="Calibri" pitchFamily="-107" charset="0"/>
                <a:ea typeface="Calibri" pitchFamily="-107" charset="0"/>
                <a:cs typeface="Calibri" pitchFamily="-107" charset="0"/>
              </a:rPr>
              <a:t>18 April 2014 CME: </a:t>
            </a:r>
          </a:p>
          <a:p>
            <a:r>
              <a:rPr lang="en-US" sz="1400" dirty="0" smtClean="0">
                <a:solidFill>
                  <a:srgbClr val="008000"/>
                </a:solidFill>
                <a:latin typeface="Calibri" pitchFamily="-107" charset="0"/>
                <a:ea typeface="Calibri" pitchFamily="-107" charset="0"/>
                <a:cs typeface="Calibri" pitchFamily="-107" charset="0"/>
              </a:rPr>
              <a:t>WSA-</a:t>
            </a:r>
            <a:r>
              <a:rPr lang="en-US" sz="1400" dirty="0" err="1" smtClean="0">
                <a:solidFill>
                  <a:srgbClr val="008000"/>
                </a:solidFill>
                <a:latin typeface="Calibri" pitchFamily="-107" charset="0"/>
                <a:ea typeface="Calibri" pitchFamily="-107" charset="0"/>
                <a:cs typeface="Calibri" pitchFamily="-107" charset="0"/>
              </a:rPr>
              <a:t>ENLIL+Cone</a:t>
            </a:r>
            <a:r>
              <a:rPr lang="en-US" sz="1400" dirty="0" smtClean="0">
                <a:solidFill>
                  <a:srgbClr val="008000"/>
                </a:solidFill>
                <a:latin typeface="Calibri" pitchFamily="-107" charset="0"/>
                <a:ea typeface="Calibri" pitchFamily="-107" charset="0"/>
                <a:cs typeface="Calibri" pitchFamily="-107" charset="0"/>
              </a:rPr>
              <a:t> modeled magnetic field, velocity, density, and temperature profiles at Earth for 36 ensemble members  (traces color coded by input speed), with the observed in-situ L1 observations from ACE (black, red for </a:t>
            </a:r>
            <a:r>
              <a:rPr lang="en-US" sz="1400" dirty="0" err="1" smtClean="0">
                <a:solidFill>
                  <a:srgbClr val="008000"/>
                </a:solidFill>
                <a:latin typeface="Calibri" pitchFamily="-107" charset="0"/>
                <a:ea typeface="Calibri" pitchFamily="-107" charset="0"/>
                <a:cs typeface="Calibri" pitchFamily="-107" charset="0"/>
              </a:rPr>
              <a:t>Bz</a:t>
            </a:r>
            <a:r>
              <a:rPr lang="en-US" sz="1400" dirty="0" smtClean="0">
                <a:solidFill>
                  <a:srgbClr val="008000"/>
                </a:solidFill>
                <a:latin typeface="Calibri" pitchFamily="-107" charset="0"/>
                <a:ea typeface="Calibri" pitchFamily="-107" charset="0"/>
                <a:cs typeface="Calibri" pitchFamily="-107" charset="0"/>
              </a:rPr>
              <a:t>). </a:t>
            </a:r>
          </a:p>
          <a:p>
            <a:r>
              <a:rPr lang="en-US" sz="1400" dirty="0" smtClean="0">
                <a:latin typeface="Calibri" pitchFamily="-107" charset="0"/>
                <a:ea typeface="Calibri" pitchFamily="-107" charset="0"/>
                <a:cs typeface="Calibri" pitchFamily="-107" charset="0"/>
              </a:rPr>
              <a:t>Observations show clear signatures of the arrival of an ICME, including a leading shock (abrupt increase in all the solar wind parameters at around 10:20 UT) with enhanced post-shock temperatures, enhanced magnetic field with rotations in direction, and declining solar wind speed. </a:t>
            </a:r>
          </a:p>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400" dirty="0" smtClean="0"/>
              <a:t>Shows a normal distribution with 50% of the predicted arrivals within one hour of the mean. </a:t>
            </a:r>
          </a:p>
          <a:p>
            <a:r>
              <a:rPr lang="en-US" sz="1400" dirty="0" smtClean="0"/>
              <a:t>The prediction error </a:t>
            </a:r>
            <a:r>
              <a:rPr lang="en-US" sz="1400" i="1" dirty="0" err="1" smtClean="0"/>
              <a:t>Δt</a:t>
            </a:r>
            <a:r>
              <a:rPr lang="en-US" sz="1400" baseline="-25000" dirty="0" err="1" smtClean="0"/>
              <a:t>error</a:t>
            </a:r>
            <a:r>
              <a:rPr lang="en-US" sz="1400" dirty="0" smtClean="0"/>
              <a:t>=</a:t>
            </a:r>
            <a:r>
              <a:rPr lang="en-US" sz="1400" i="1" dirty="0" err="1" smtClean="0"/>
              <a:t>t</a:t>
            </a:r>
            <a:r>
              <a:rPr lang="en-US" sz="1400" baseline="-25000" dirty="0" err="1" smtClean="0"/>
              <a:t>predicted</a:t>
            </a:r>
            <a:r>
              <a:rPr lang="en-US" sz="1400" dirty="0" err="1" smtClean="0"/>
              <a:t>-</a:t>
            </a:r>
            <a:r>
              <a:rPr lang="en-US" sz="1400" i="1" dirty="0" err="1" smtClean="0"/>
              <a:t>t</a:t>
            </a:r>
            <a:r>
              <a:rPr lang="en-US" sz="1400" baseline="-25000" dirty="0" err="1" smtClean="0"/>
              <a:t>observed</a:t>
            </a:r>
            <a:r>
              <a:rPr lang="en-US" sz="1400" baseline="-25000" dirty="0" smtClean="0"/>
              <a:t> </a:t>
            </a:r>
            <a:r>
              <a:rPr lang="en-US" sz="1400" dirty="0" smtClean="0"/>
              <a:t>for the mean predicted CME arrival time was -5.2 hours and the observed arrival time was just within the ensemble predicted spread. </a:t>
            </a:r>
          </a:p>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493597" rtl="0" eaLnBrk="1" fontAlgn="auto" latinLnBrk="0" hangingPunct="1">
              <a:lnSpc>
                <a:spcPct val="100000"/>
              </a:lnSpc>
              <a:spcBef>
                <a:spcPts val="0"/>
              </a:spcBef>
              <a:spcAft>
                <a:spcPts val="0"/>
              </a:spcAft>
              <a:buClrTx/>
              <a:buSzTx/>
              <a:buFontTx/>
              <a:buNone/>
              <a:tabLst/>
              <a:defRPr/>
            </a:pPr>
            <a:r>
              <a:rPr lang="en-US" dirty="0" err="1" smtClean="0">
                <a:latin typeface="+mn-lt"/>
                <a:ea typeface="Calibri" pitchFamily="-107" charset="0"/>
                <a:cs typeface="Calibri"/>
              </a:rPr>
              <a:t>Kp</a:t>
            </a:r>
            <a:r>
              <a:rPr lang="en-US" dirty="0" smtClean="0">
                <a:latin typeface="+mn-lt"/>
                <a:ea typeface="Calibri" pitchFamily="-107" charset="0"/>
                <a:cs typeface="Calibri"/>
              </a:rPr>
              <a:t> is forecast using ENLIL predicted solar wind quantities at Earth as input to the </a:t>
            </a:r>
            <a:r>
              <a:rPr lang="en-US" dirty="0" smtClean="0">
                <a:cs typeface="Calibri"/>
              </a:rPr>
              <a:t>Newell et al. (2007) coupling function </a:t>
            </a:r>
            <a:r>
              <a:rPr lang="en-US" dirty="0" smtClean="0">
                <a:latin typeface="+mn-lt"/>
                <a:ea typeface="Calibri" pitchFamily="-107" charset="0"/>
                <a:cs typeface="Calibri"/>
              </a:rPr>
              <a:t> for three clock angle scenarios </a:t>
            </a:r>
            <a:r>
              <a:rPr lang="en-US" dirty="0" smtClean="0">
                <a:latin typeface="+mn-lt"/>
                <a:cs typeface="Calibri"/>
              </a:rPr>
              <a:t>(Θ</a:t>
            </a:r>
            <a:r>
              <a:rPr lang="en-US" baseline="-25000" dirty="0" smtClean="0">
                <a:latin typeface="+mn-lt"/>
                <a:cs typeface="Calibri"/>
              </a:rPr>
              <a:t>C</a:t>
            </a:r>
            <a:r>
              <a:rPr lang="en-US" dirty="0" smtClean="0">
                <a:latin typeface="+mn-lt"/>
                <a:cs typeface="Calibri"/>
              </a:rPr>
              <a:t>=90°, 135°, and 180°) </a:t>
            </a:r>
            <a:r>
              <a:rPr lang="en-US" dirty="0" smtClean="0">
                <a:latin typeface="+mn-lt"/>
                <a:ea typeface="Calibri" pitchFamily="-107" charset="0"/>
                <a:cs typeface="Calibri"/>
              </a:rPr>
              <a:t>and all three angles combined, assuming equal likelihood. </a:t>
            </a:r>
          </a:p>
          <a:p>
            <a:pPr>
              <a:buFont typeface="Arial"/>
              <a:buChar char="•"/>
            </a:pPr>
            <a:r>
              <a:rPr lang="en-US" dirty="0" smtClean="0"/>
              <a:t> The observed </a:t>
            </a:r>
            <a:r>
              <a:rPr lang="en-US" dirty="0" err="1" smtClean="0"/>
              <a:t>Kp</a:t>
            </a:r>
            <a:r>
              <a:rPr lang="en-US" dirty="0" smtClean="0"/>
              <a:t> index reached 5 during the synoptic period 12:00-15:00 UT on 20 April associated with the CME shock arrival.</a:t>
            </a:r>
          </a:p>
          <a:p>
            <a:pPr>
              <a:buFont typeface="Arial"/>
              <a:buChar char="•"/>
            </a:pPr>
            <a:r>
              <a:rPr lang="en-US" dirty="0" smtClean="0"/>
              <a:t> 84% of the forecasts fall between </a:t>
            </a:r>
            <a:r>
              <a:rPr lang="en-US" dirty="0" err="1" smtClean="0"/>
              <a:t>Kp</a:t>
            </a:r>
            <a:r>
              <a:rPr lang="en-US" dirty="0" smtClean="0"/>
              <a:t> = 5 to 7. The most likely forecast is for </a:t>
            </a:r>
            <a:r>
              <a:rPr lang="en-US" dirty="0" err="1" smtClean="0"/>
              <a:t>Kp</a:t>
            </a:r>
            <a:r>
              <a:rPr lang="en-US" dirty="0" smtClean="0"/>
              <a:t>=7 at 41%, followed by </a:t>
            </a:r>
            <a:r>
              <a:rPr lang="en-US" dirty="0" err="1" smtClean="0"/>
              <a:t>Kp</a:t>
            </a:r>
            <a:r>
              <a:rPr lang="en-US" dirty="0" smtClean="0"/>
              <a:t>=5 at 27% and </a:t>
            </a:r>
            <a:r>
              <a:rPr lang="en-US" dirty="0" err="1" smtClean="0"/>
              <a:t>Kp</a:t>
            </a:r>
            <a:r>
              <a:rPr lang="en-US" dirty="0" smtClean="0"/>
              <a:t>=6 at 16% likelihood of occurrence.  </a:t>
            </a:r>
          </a:p>
          <a:p>
            <a:pPr>
              <a:buFont typeface="Arial"/>
              <a:buChar char="•"/>
            </a:pPr>
            <a:r>
              <a:rPr lang="en-US" dirty="0" smtClean="0"/>
              <a:t> Using the most likely forecast of </a:t>
            </a:r>
            <a:r>
              <a:rPr lang="en-US" dirty="0" err="1" smtClean="0"/>
              <a:t>Kp</a:t>
            </a:r>
            <a:r>
              <a:rPr lang="en-US" dirty="0" smtClean="0"/>
              <a:t>=7, the prediction error is </a:t>
            </a:r>
            <a:r>
              <a:rPr lang="en-US" i="1" dirty="0" err="1" smtClean="0"/>
              <a:t>Kp</a:t>
            </a:r>
            <a:r>
              <a:rPr lang="en-US" baseline="-25000" dirty="0" err="1" smtClean="0"/>
              <a:t>error</a:t>
            </a:r>
            <a:r>
              <a:rPr lang="en-US" dirty="0" smtClean="0"/>
              <a:t>= </a:t>
            </a:r>
            <a:r>
              <a:rPr lang="en-US" i="1" dirty="0" err="1" smtClean="0"/>
              <a:t>Kp</a:t>
            </a:r>
            <a:r>
              <a:rPr lang="en-US" baseline="-25000" dirty="0" err="1" smtClean="0"/>
              <a:t>predicted</a:t>
            </a:r>
            <a:r>
              <a:rPr lang="en-US" dirty="0" smtClean="0"/>
              <a:t>- </a:t>
            </a:r>
            <a:r>
              <a:rPr lang="en-US" i="1" dirty="0" err="1" smtClean="0"/>
              <a:t>Kp</a:t>
            </a:r>
            <a:r>
              <a:rPr lang="en-US" baseline="-25000" dirty="0" err="1" smtClean="0"/>
              <a:t>observed</a:t>
            </a:r>
            <a:r>
              <a:rPr lang="en-US" baseline="-25000" dirty="0" smtClean="0"/>
              <a:t> </a:t>
            </a:r>
            <a:r>
              <a:rPr lang="en-US" dirty="0" smtClean="0"/>
              <a:t>= 2 (</a:t>
            </a:r>
            <a:r>
              <a:rPr lang="en-US" dirty="0" err="1" smtClean="0"/>
              <a:t>overprediction</a:t>
            </a:r>
            <a:r>
              <a:rPr lang="en-US" dirty="0" smtClean="0"/>
              <a:t>)</a:t>
            </a:r>
          </a:p>
          <a:p>
            <a:pPr marL="0" marR="0" indent="0" algn="l" defTabSz="493597" rtl="0" eaLnBrk="1" fontAlgn="auto" latinLnBrk="0" hangingPunct="1">
              <a:lnSpc>
                <a:spcPct val="100000"/>
              </a:lnSpc>
              <a:spcBef>
                <a:spcPts val="0"/>
              </a:spcBef>
              <a:spcAft>
                <a:spcPts val="0"/>
              </a:spcAft>
              <a:buClrTx/>
              <a:buSzTx/>
              <a:buFontTx/>
              <a:buNone/>
              <a:tabLst/>
              <a:defRPr/>
            </a:pPr>
            <a:endParaRPr lang="en-US"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4DC0804F-7532-B147-BF07-3417536FB76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28" indent="0" algn="ctr">
              <a:buNone/>
              <a:defRPr>
                <a:solidFill>
                  <a:schemeClr val="tx1">
                    <a:tint val="75000"/>
                  </a:schemeClr>
                </a:solidFill>
              </a:defRPr>
            </a:lvl2pPr>
            <a:lvl3pPr marL="913654"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5" indent="0" algn="ctr">
              <a:buNone/>
              <a:defRPr>
                <a:solidFill>
                  <a:schemeClr val="tx1">
                    <a:tint val="75000"/>
                  </a:schemeClr>
                </a:solidFill>
              </a:defRPr>
            </a:lvl6pPr>
            <a:lvl7pPr marL="2740962" indent="0" algn="ctr">
              <a:buNone/>
              <a:defRPr>
                <a:solidFill>
                  <a:schemeClr val="tx1">
                    <a:tint val="75000"/>
                  </a:schemeClr>
                </a:solidFill>
              </a:defRPr>
            </a:lvl7pPr>
            <a:lvl8pPr marL="3197789" indent="0" algn="ctr">
              <a:buNone/>
              <a:defRPr>
                <a:solidFill>
                  <a:schemeClr val="tx1">
                    <a:tint val="75000"/>
                  </a:schemeClr>
                </a:solidFill>
              </a:defRPr>
            </a:lvl8pPr>
            <a:lvl9pPr marL="36546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8CAFEE-23DD-3A4A-A665-91913517E5DA}" type="datetimeFigureOut">
              <a:rPr lang="en-US" smtClean="0"/>
              <a:pPr/>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CAFEE-23DD-3A4A-A665-91913517E5DA}" type="datetimeFigureOut">
              <a:rPr lang="en-US" smtClean="0"/>
              <a:pPr/>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CAFEE-23DD-3A4A-A665-91913517E5DA}" type="datetimeFigureOut">
              <a:rPr lang="en-US" smtClean="0"/>
              <a:pPr/>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CAFEE-23DD-3A4A-A665-91913517E5DA}" type="datetimeFigureOut">
              <a:rPr lang="en-US" smtClean="0"/>
              <a:pPr/>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6828" indent="0">
              <a:buNone/>
              <a:defRPr sz="1800">
                <a:solidFill>
                  <a:schemeClr val="tx1">
                    <a:tint val="75000"/>
                  </a:schemeClr>
                </a:solidFill>
              </a:defRPr>
            </a:lvl2pPr>
            <a:lvl3pPr marL="913654"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5" indent="0">
              <a:buNone/>
              <a:defRPr sz="1400">
                <a:solidFill>
                  <a:schemeClr val="tx1">
                    <a:tint val="75000"/>
                  </a:schemeClr>
                </a:solidFill>
              </a:defRPr>
            </a:lvl6pPr>
            <a:lvl7pPr marL="2740962" indent="0">
              <a:buNone/>
              <a:defRPr sz="1400">
                <a:solidFill>
                  <a:schemeClr val="tx1">
                    <a:tint val="75000"/>
                  </a:schemeClr>
                </a:solidFill>
              </a:defRPr>
            </a:lvl7pPr>
            <a:lvl8pPr marL="3197789" indent="0">
              <a:buNone/>
              <a:defRPr sz="1400">
                <a:solidFill>
                  <a:schemeClr val="tx1">
                    <a:tint val="75000"/>
                  </a:schemeClr>
                </a:solidFill>
              </a:defRPr>
            </a:lvl8pPr>
            <a:lvl9pPr marL="365461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8CAFEE-23DD-3A4A-A665-91913517E5DA}" type="datetimeFigureOut">
              <a:rPr lang="en-US" smtClean="0"/>
              <a:pPr/>
              <a:t>1/24/16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8CAFEE-23DD-3A4A-A665-91913517E5DA}" type="datetimeFigureOut">
              <a:rPr lang="en-US" smtClean="0"/>
              <a:pPr/>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6828" indent="0">
              <a:buNone/>
              <a:defRPr sz="2000" b="1"/>
            </a:lvl2pPr>
            <a:lvl3pPr marL="913654" indent="0">
              <a:buNone/>
              <a:defRPr sz="1800" b="1"/>
            </a:lvl3pPr>
            <a:lvl4pPr marL="1370478" indent="0">
              <a:buNone/>
              <a:defRPr sz="1600" b="1"/>
            </a:lvl4pPr>
            <a:lvl5pPr marL="1827306" indent="0">
              <a:buNone/>
              <a:defRPr sz="1600" b="1"/>
            </a:lvl5pPr>
            <a:lvl6pPr marL="2284135" indent="0">
              <a:buNone/>
              <a:defRPr sz="1600" b="1"/>
            </a:lvl6pPr>
            <a:lvl7pPr marL="2740962" indent="0">
              <a:buNone/>
              <a:defRPr sz="1600" b="1"/>
            </a:lvl7pPr>
            <a:lvl8pPr marL="3197789" indent="0">
              <a:buNone/>
              <a:defRPr sz="1600" b="1"/>
            </a:lvl8pPr>
            <a:lvl9pPr marL="36546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7"/>
            <a:ext cx="4041775" cy="639762"/>
          </a:xfrm>
        </p:spPr>
        <p:txBody>
          <a:bodyPr anchor="b"/>
          <a:lstStyle>
            <a:lvl1pPr marL="0" indent="0">
              <a:buNone/>
              <a:defRPr sz="2400" b="1"/>
            </a:lvl1pPr>
            <a:lvl2pPr marL="456828" indent="0">
              <a:buNone/>
              <a:defRPr sz="2000" b="1"/>
            </a:lvl2pPr>
            <a:lvl3pPr marL="913654" indent="0">
              <a:buNone/>
              <a:defRPr sz="1800" b="1"/>
            </a:lvl3pPr>
            <a:lvl4pPr marL="1370478" indent="0">
              <a:buNone/>
              <a:defRPr sz="1600" b="1"/>
            </a:lvl4pPr>
            <a:lvl5pPr marL="1827306" indent="0">
              <a:buNone/>
              <a:defRPr sz="1600" b="1"/>
            </a:lvl5pPr>
            <a:lvl6pPr marL="2284135" indent="0">
              <a:buNone/>
              <a:defRPr sz="1600" b="1"/>
            </a:lvl6pPr>
            <a:lvl7pPr marL="2740962" indent="0">
              <a:buNone/>
              <a:defRPr sz="1600" b="1"/>
            </a:lvl7pPr>
            <a:lvl8pPr marL="3197789" indent="0">
              <a:buNone/>
              <a:defRPr sz="1600" b="1"/>
            </a:lvl8pPr>
            <a:lvl9pPr marL="36546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8CAFEE-23DD-3A4A-A665-91913517E5DA}" type="datetimeFigureOut">
              <a:rPr lang="en-US" smtClean="0"/>
              <a:pPr/>
              <a:t>1/24/16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8CAFEE-23DD-3A4A-A665-91913517E5DA}" type="datetimeFigureOut">
              <a:rPr lang="en-US" smtClean="0"/>
              <a:pPr/>
              <a:t>1/24/16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CAFEE-23DD-3A4A-A665-91913517E5DA}" type="datetimeFigureOut">
              <a:rPr lang="en-US" smtClean="0"/>
              <a:pPr/>
              <a:t>1/24/16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6"/>
            <a:ext cx="3008313" cy="4691063"/>
          </a:xfrm>
        </p:spPr>
        <p:txBody>
          <a:bodyPr/>
          <a:lstStyle>
            <a:lvl1pPr marL="0" indent="0">
              <a:buNone/>
              <a:defRPr sz="1400"/>
            </a:lvl1pPr>
            <a:lvl2pPr marL="456828" indent="0">
              <a:buNone/>
              <a:defRPr sz="1200"/>
            </a:lvl2pPr>
            <a:lvl3pPr marL="913654" indent="0">
              <a:buNone/>
              <a:defRPr sz="1000"/>
            </a:lvl3pPr>
            <a:lvl4pPr marL="1370478" indent="0">
              <a:buNone/>
              <a:defRPr sz="900"/>
            </a:lvl4pPr>
            <a:lvl5pPr marL="1827306" indent="0">
              <a:buNone/>
              <a:defRPr sz="900"/>
            </a:lvl5pPr>
            <a:lvl6pPr marL="2284135" indent="0">
              <a:buNone/>
              <a:defRPr sz="900"/>
            </a:lvl6pPr>
            <a:lvl7pPr marL="2740962" indent="0">
              <a:buNone/>
              <a:defRPr sz="900"/>
            </a:lvl7pPr>
            <a:lvl8pPr marL="3197789" indent="0">
              <a:buNone/>
              <a:defRPr sz="900"/>
            </a:lvl8pPr>
            <a:lvl9pPr marL="36546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CAFEE-23DD-3A4A-A665-91913517E5DA}" type="datetimeFigureOut">
              <a:rPr lang="en-US" smtClean="0"/>
              <a:pPr/>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2"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92" y="612775"/>
            <a:ext cx="5486400" cy="4114800"/>
          </a:xfrm>
        </p:spPr>
        <p:txBody>
          <a:bodyPr/>
          <a:lstStyle>
            <a:lvl1pPr marL="0" indent="0">
              <a:buNone/>
              <a:defRPr sz="3200"/>
            </a:lvl1pPr>
            <a:lvl2pPr marL="456828" indent="0">
              <a:buNone/>
              <a:defRPr sz="2800"/>
            </a:lvl2pPr>
            <a:lvl3pPr marL="913654" indent="0">
              <a:buNone/>
              <a:defRPr sz="2400"/>
            </a:lvl3pPr>
            <a:lvl4pPr marL="1370478" indent="0">
              <a:buNone/>
              <a:defRPr sz="2000"/>
            </a:lvl4pPr>
            <a:lvl5pPr marL="1827306" indent="0">
              <a:buNone/>
              <a:defRPr sz="2000"/>
            </a:lvl5pPr>
            <a:lvl6pPr marL="2284135" indent="0">
              <a:buNone/>
              <a:defRPr sz="2000"/>
            </a:lvl6pPr>
            <a:lvl7pPr marL="2740962" indent="0">
              <a:buNone/>
              <a:defRPr sz="2000"/>
            </a:lvl7pPr>
            <a:lvl8pPr marL="3197789" indent="0">
              <a:buNone/>
              <a:defRPr sz="2000"/>
            </a:lvl8pPr>
            <a:lvl9pPr marL="3654616" indent="0">
              <a:buNone/>
              <a:defRPr sz="2000"/>
            </a:lvl9pPr>
          </a:lstStyle>
          <a:p>
            <a:endParaRPr lang="en-US"/>
          </a:p>
        </p:txBody>
      </p:sp>
      <p:sp>
        <p:nvSpPr>
          <p:cNvPr id="4" name="Text Placeholder 3"/>
          <p:cNvSpPr>
            <a:spLocks noGrp="1"/>
          </p:cNvSpPr>
          <p:nvPr>
            <p:ph type="body" sz="half" idx="2"/>
          </p:nvPr>
        </p:nvSpPr>
        <p:spPr>
          <a:xfrm>
            <a:off x="1792292" y="5367338"/>
            <a:ext cx="5486400" cy="804862"/>
          </a:xfrm>
        </p:spPr>
        <p:txBody>
          <a:bodyPr/>
          <a:lstStyle>
            <a:lvl1pPr marL="0" indent="0">
              <a:buNone/>
              <a:defRPr sz="1400"/>
            </a:lvl1pPr>
            <a:lvl2pPr marL="456828" indent="0">
              <a:buNone/>
              <a:defRPr sz="1200"/>
            </a:lvl2pPr>
            <a:lvl3pPr marL="913654" indent="0">
              <a:buNone/>
              <a:defRPr sz="1000"/>
            </a:lvl3pPr>
            <a:lvl4pPr marL="1370478" indent="0">
              <a:buNone/>
              <a:defRPr sz="900"/>
            </a:lvl4pPr>
            <a:lvl5pPr marL="1827306" indent="0">
              <a:buNone/>
              <a:defRPr sz="900"/>
            </a:lvl5pPr>
            <a:lvl6pPr marL="2284135" indent="0">
              <a:buNone/>
              <a:defRPr sz="900"/>
            </a:lvl6pPr>
            <a:lvl7pPr marL="2740962" indent="0">
              <a:buNone/>
              <a:defRPr sz="900"/>
            </a:lvl7pPr>
            <a:lvl8pPr marL="3197789" indent="0">
              <a:buNone/>
              <a:defRPr sz="900"/>
            </a:lvl8pPr>
            <a:lvl9pPr marL="36546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CAFEE-23DD-3A4A-A665-91913517E5DA}" type="datetimeFigureOut">
              <a:rPr lang="en-US" smtClean="0"/>
              <a:pPr/>
              <a:t>1/24/16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07F37-F138-C74D-8525-0ABFD9BF81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63" tIns="45684" rIns="91363" bIns="4568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363" tIns="45684" rIns="91363" bIns="4568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363" tIns="45684" rIns="91363" bIns="45684" rtlCol="0" anchor="ctr"/>
          <a:lstStyle>
            <a:lvl1pPr algn="l">
              <a:defRPr sz="1200">
                <a:solidFill>
                  <a:schemeClr val="tx1">
                    <a:tint val="75000"/>
                  </a:schemeClr>
                </a:solidFill>
              </a:defRPr>
            </a:lvl1pPr>
          </a:lstStyle>
          <a:p>
            <a:fld id="{B18CAFEE-23DD-3A4A-A665-91913517E5DA}" type="datetimeFigureOut">
              <a:rPr lang="en-US" smtClean="0"/>
              <a:pPr/>
              <a:t>1/24/16</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363" tIns="45684" rIns="91363" bIns="4568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363" tIns="45684" rIns="91363" bIns="45684" rtlCol="0" anchor="ctr"/>
          <a:lstStyle>
            <a:lvl1pPr algn="r">
              <a:defRPr sz="1200">
                <a:solidFill>
                  <a:schemeClr val="tx1">
                    <a:tint val="75000"/>
                  </a:schemeClr>
                </a:solidFill>
              </a:defRPr>
            </a:lvl1pPr>
          </a:lstStyle>
          <a:p>
            <a:fld id="{C5807F37-F138-C74D-8525-0ABFD9BF81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6828" rtl="0" eaLnBrk="1" latinLnBrk="0" hangingPunct="1">
        <a:spcBef>
          <a:spcPct val="0"/>
        </a:spcBef>
        <a:buNone/>
        <a:defRPr sz="4400" kern="1200">
          <a:solidFill>
            <a:schemeClr val="tx1"/>
          </a:solidFill>
          <a:latin typeface="+mj-lt"/>
          <a:ea typeface="+mj-ea"/>
          <a:cs typeface="+mj-cs"/>
        </a:defRPr>
      </a:lvl1pPr>
    </p:titleStyle>
    <p:bodyStyle>
      <a:lvl1pPr marL="342619" indent="-342619" algn="l" defTabSz="456828" rtl="0" eaLnBrk="1" latinLnBrk="0" hangingPunct="1">
        <a:spcBef>
          <a:spcPct val="20000"/>
        </a:spcBef>
        <a:buFont typeface="Arial"/>
        <a:buChar char="•"/>
        <a:defRPr sz="3200" kern="1200">
          <a:solidFill>
            <a:schemeClr val="tx1"/>
          </a:solidFill>
          <a:latin typeface="+mn-lt"/>
          <a:ea typeface="+mn-ea"/>
          <a:cs typeface="+mn-cs"/>
        </a:defRPr>
      </a:lvl1pPr>
      <a:lvl2pPr marL="742344" indent="-285517" algn="l" defTabSz="456828" rtl="0" eaLnBrk="1" latinLnBrk="0" hangingPunct="1">
        <a:spcBef>
          <a:spcPct val="20000"/>
        </a:spcBef>
        <a:buFont typeface="Arial"/>
        <a:buChar char="–"/>
        <a:defRPr sz="2800" kern="1200">
          <a:solidFill>
            <a:schemeClr val="tx1"/>
          </a:solidFill>
          <a:latin typeface="+mn-lt"/>
          <a:ea typeface="+mn-ea"/>
          <a:cs typeface="+mn-cs"/>
        </a:defRPr>
      </a:lvl2pPr>
      <a:lvl3pPr marL="1142068" indent="-228414" algn="l" defTabSz="456828" rtl="0" eaLnBrk="1" latinLnBrk="0" hangingPunct="1">
        <a:spcBef>
          <a:spcPct val="20000"/>
        </a:spcBef>
        <a:buFont typeface="Arial"/>
        <a:buChar char="•"/>
        <a:defRPr sz="2400" kern="1200">
          <a:solidFill>
            <a:schemeClr val="tx1"/>
          </a:solidFill>
          <a:latin typeface="+mn-lt"/>
          <a:ea typeface="+mn-ea"/>
          <a:cs typeface="+mn-cs"/>
        </a:defRPr>
      </a:lvl3pPr>
      <a:lvl4pPr marL="1598895" indent="-228414" algn="l" defTabSz="456828" rtl="0" eaLnBrk="1" latinLnBrk="0" hangingPunct="1">
        <a:spcBef>
          <a:spcPct val="20000"/>
        </a:spcBef>
        <a:buFont typeface="Arial"/>
        <a:buChar char="–"/>
        <a:defRPr sz="2000" kern="1200">
          <a:solidFill>
            <a:schemeClr val="tx1"/>
          </a:solidFill>
          <a:latin typeface="+mn-lt"/>
          <a:ea typeface="+mn-ea"/>
          <a:cs typeface="+mn-cs"/>
        </a:defRPr>
      </a:lvl4pPr>
      <a:lvl5pPr marL="2055721" indent="-228414" algn="l" defTabSz="456828" rtl="0" eaLnBrk="1" latinLnBrk="0" hangingPunct="1">
        <a:spcBef>
          <a:spcPct val="20000"/>
        </a:spcBef>
        <a:buFont typeface="Arial"/>
        <a:buChar char="»"/>
        <a:defRPr sz="2000" kern="1200">
          <a:solidFill>
            <a:schemeClr val="tx1"/>
          </a:solidFill>
          <a:latin typeface="+mn-lt"/>
          <a:ea typeface="+mn-ea"/>
          <a:cs typeface="+mn-cs"/>
        </a:defRPr>
      </a:lvl5pPr>
      <a:lvl6pPr marL="2512549" indent="-228414" algn="l" defTabSz="456828" rtl="0" eaLnBrk="1" latinLnBrk="0" hangingPunct="1">
        <a:spcBef>
          <a:spcPct val="20000"/>
        </a:spcBef>
        <a:buFont typeface="Arial"/>
        <a:buChar char="•"/>
        <a:defRPr sz="2000" kern="1200">
          <a:solidFill>
            <a:schemeClr val="tx1"/>
          </a:solidFill>
          <a:latin typeface="+mn-lt"/>
          <a:ea typeface="+mn-ea"/>
          <a:cs typeface="+mn-cs"/>
        </a:defRPr>
      </a:lvl6pPr>
      <a:lvl7pPr marL="2969376" indent="-228414" algn="l" defTabSz="456828" rtl="0" eaLnBrk="1" latinLnBrk="0" hangingPunct="1">
        <a:spcBef>
          <a:spcPct val="20000"/>
        </a:spcBef>
        <a:buFont typeface="Arial"/>
        <a:buChar char="•"/>
        <a:defRPr sz="2000" kern="1200">
          <a:solidFill>
            <a:schemeClr val="tx1"/>
          </a:solidFill>
          <a:latin typeface="+mn-lt"/>
          <a:ea typeface="+mn-ea"/>
          <a:cs typeface="+mn-cs"/>
        </a:defRPr>
      </a:lvl7pPr>
      <a:lvl8pPr marL="3426203" indent="-228414" algn="l" defTabSz="456828" rtl="0" eaLnBrk="1" latinLnBrk="0" hangingPunct="1">
        <a:spcBef>
          <a:spcPct val="20000"/>
        </a:spcBef>
        <a:buFont typeface="Arial"/>
        <a:buChar char="•"/>
        <a:defRPr sz="2000" kern="1200">
          <a:solidFill>
            <a:schemeClr val="tx1"/>
          </a:solidFill>
          <a:latin typeface="+mn-lt"/>
          <a:ea typeface="+mn-ea"/>
          <a:cs typeface="+mn-cs"/>
        </a:defRPr>
      </a:lvl8pPr>
      <a:lvl9pPr marL="3883030" indent="-228414" algn="l" defTabSz="45682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28" rtl="0" eaLnBrk="1" latinLnBrk="0" hangingPunct="1">
        <a:defRPr sz="1800" kern="1200">
          <a:solidFill>
            <a:schemeClr val="tx1"/>
          </a:solidFill>
          <a:latin typeface="+mn-lt"/>
          <a:ea typeface="+mn-ea"/>
          <a:cs typeface="+mn-cs"/>
        </a:defRPr>
      </a:lvl1pPr>
      <a:lvl2pPr marL="456828" algn="l" defTabSz="456828" rtl="0" eaLnBrk="1" latinLnBrk="0" hangingPunct="1">
        <a:defRPr sz="1800" kern="1200">
          <a:solidFill>
            <a:schemeClr val="tx1"/>
          </a:solidFill>
          <a:latin typeface="+mn-lt"/>
          <a:ea typeface="+mn-ea"/>
          <a:cs typeface="+mn-cs"/>
        </a:defRPr>
      </a:lvl2pPr>
      <a:lvl3pPr marL="913654" algn="l" defTabSz="456828" rtl="0" eaLnBrk="1" latinLnBrk="0" hangingPunct="1">
        <a:defRPr sz="1800" kern="1200">
          <a:solidFill>
            <a:schemeClr val="tx1"/>
          </a:solidFill>
          <a:latin typeface="+mn-lt"/>
          <a:ea typeface="+mn-ea"/>
          <a:cs typeface="+mn-cs"/>
        </a:defRPr>
      </a:lvl3pPr>
      <a:lvl4pPr marL="1370478" algn="l" defTabSz="456828" rtl="0" eaLnBrk="1" latinLnBrk="0" hangingPunct="1">
        <a:defRPr sz="1800" kern="1200">
          <a:solidFill>
            <a:schemeClr val="tx1"/>
          </a:solidFill>
          <a:latin typeface="+mn-lt"/>
          <a:ea typeface="+mn-ea"/>
          <a:cs typeface="+mn-cs"/>
        </a:defRPr>
      </a:lvl4pPr>
      <a:lvl5pPr marL="1827306" algn="l" defTabSz="456828" rtl="0" eaLnBrk="1" latinLnBrk="0" hangingPunct="1">
        <a:defRPr sz="1800" kern="1200">
          <a:solidFill>
            <a:schemeClr val="tx1"/>
          </a:solidFill>
          <a:latin typeface="+mn-lt"/>
          <a:ea typeface="+mn-ea"/>
          <a:cs typeface="+mn-cs"/>
        </a:defRPr>
      </a:lvl5pPr>
      <a:lvl6pPr marL="2284135" algn="l" defTabSz="456828" rtl="0" eaLnBrk="1" latinLnBrk="0" hangingPunct="1">
        <a:defRPr sz="1800" kern="1200">
          <a:solidFill>
            <a:schemeClr val="tx1"/>
          </a:solidFill>
          <a:latin typeface="+mn-lt"/>
          <a:ea typeface="+mn-ea"/>
          <a:cs typeface="+mn-cs"/>
        </a:defRPr>
      </a:lvl6pPr>
      <a:lvl7pPr marL="2740962" algn="l" defTabSz="456828" rtl="0" eaLnBrk="1" latinLnBrk="0" hangingPunct="1">
        <a:defRPr sz="1800" kern="1200">
          <a:solidFill>
            <a:schemeClr val="tx1"/>
          </a:solidFill>
          <a:latin typeface="+mn-lt"/>
          <a:ea typeface="+mn-ea"/>
          <a:cs typeface="+mn-cs"/>
        </a:defRPr>
      </a:lvl7pPr>
      <a:lvl8pPr marL="3197789" algn="l" defTabSz="456828" rtl="0" eaLnBrk="1" latinLnBrk="0" hangingPunct="1">
        <a:defRPr sz="1800" kern="1200">
          <a:solidFill>
            <a:schemeClr val="tx1"/>
          </a:solidFill>
          <a:latin typeface="+mn-lt"/>
          <a:ea typeface="+mn-ea"/>
          <a:cs typeface="+mn-cs"/>
        </a:defRPr>
      </a:lvl8pPr>
      <a:lvl9pPr marL="3654616" algn="l" defTabSz="4568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7.xml"/><Relationship Id="rId2" Type="http://schemas.openxmlformats.org/officeDocument/2006/relationships/image" Target="../media/image1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 Id="rId3"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image" Target="../media/image17.gif"/><Relationship Id="rId5" Type="http://schemas.openxmlformats.org/officeDocument/2006/relationships/image" Target="../media/image18.gif"/><Relationship Id="rId6" Type="http://schemas.openxmlformats.org/officeDocument/2006/relationships/image" Target="../media/image19.gif"/><Relationship Id="rId7" Type="http://schemas.openxmlformats.org/officeDocument/2006/relationships/image" Target="../media/image20.gif"/><Relationship Id="rId8" Type="http://schemas.openxmlformats.org/officeDocument/2006/relationships/image" Target="../media/image21.gif"/><Relationship Id="rId9" Type="http://schemas.openxmlformats.org/officeDocument/2006/relationships/image" Target="../media/image22.gif"/><Relationship Id="rId1" Type="http://schemas.openxmlformats.org/officeDocument/2006/relationships/slideLayout" Target="../slideLayouts/slideLayout7.xml"/><Relationship Id="rId2" Type="http://schemas.openxmlformats.org/officeDocument/2006/relationships/image" Target="../media/image1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jpeg"/><Relationship Id="rId8" Type="http://schemas.openxmlformats.org/officeDocument/2006/relationships/image" Target="../media/image4.png"/><Relationship Id="rId1" Type="http://schemas.microsoft.com/office/2007/relationships/media" Target="%252525252525252525255CUsers%252525252525252525255Cataktakishi%252525252525252525255CDesktop%252525252525252525255CTalk_in_Tbilisi%252525252525252525255Cwsa_enlil_cone_2012-03-07T0144.mp4" TargetMode="External"/><Relationship Id="rId2" Type="http://schemas.openxmlformats.org/officeDocument/2006/relationships/video" Target="%252525252525252525255CUsers%252525252525252525255Cataktakishi%252525252525252525255CDesktop%252525252525252525255CTalk_in_Tbilisi%252525252525252525255Cwsa_enlil_cone_2012-03-07T0144.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7A912-2B85-BA41-B280-1DCA3C7942E1}" type="slidenum">
              <a:rPr lang="en-US" smtClean="0"/>
              <a:pPr/>
              <a:t>1</a:t>
            </a:fld>
            <a:endParaRPr lang="en-US"/>
          </a:p>
        </p:txBody>
      </p:sp>
      <p:sp>
        <p:nvSpPr>
          <p:cNvPr id="3" name="TextBox 2"/>
          <p:cNvSpPr txBox="1"/>
          <p:nvPr/>
        </p:nvSpPr>
        <p:spPr>
          <a:xfrm>
            <a:off x="613128" y="511150"/>
            <a:ext cx="7853876" cy="2554545"/>
          </a:xfrm>
          <a:prstGeom prst="rect">
            <a:avLst/>
          </a:prstGeom>
          <a:noFill/>
        </p:spPr>
        <p:txBody>
          <a:bodyPr wrap="square" lIns="91363" tIns="45684" rIns="91363" bIns="45684" rtlCol="0" anchor="ctr">
            <a:spAutoFit/>
          </a:bodyPr>
          <a:lstStyle/>
          <a:p>
            <a:pPr algn="ctr"/>
            <a:r>
              <a:rPr lang="en-US" sz="4000" b="1" dirty="0"/>
              <a:t>Pruning of Ensemble CME modeling using Interplanetary Scintillation  </a:t>
            </a:r>
            <a:r>
              <a:rPr lang="en-US" sz="4000" dirty="0"/>
              <a:t>and </a:t>
            </a:r>
            <a:r>
              <a:rPr lang="en-US" sz="4000" dirty="0" err="1"/>
              <a:t>Heliospheric</a:t>
            </a:r>
            <a:r>
              <a:rPr lang="en-US" sz="4000" dirty="0"/>
              <a:t> Imager Observations</a:t>
            </a:r>
            <a:endParaRPr lang="en-US" sz="4000" dirty="0">
              <a:solidFill>
                <a:srgbClr val="7F7F7F"/>
              </a:solidFill>
            </a:endParaRPr>
          </a:p>
        </p:txBody>
      </p:sp>
      <p:sp>
        <p:nvSpPr>
          <p:cNvPr id="4" name="TextBox 3"/>
          <p:cNvSpPr txBox="1"/>
          <p:nvPr/>
        </p:nvSpPr>
        <p:spPr>
          <a:xfrm>
            <a:off x="287287" y="3781275"/>
            <a:ext cx="8694170" cy="1569660"/>
          </a:xfrm>
          <a:prstGeom prst="rect">
            <a:avLst/>
          </a:prstGeom>
          <a:noFill/>
        </p:spPr>
        <p:txBody>
          <a:bodyPr wrap="square" lIns="91363" tIns="45684" rIns="91363" bIns="45684" rtlCol="0">
            <a:spAutoFit/>
          </a:bodyPr>
          <a:lstStyle/>
          <a:p>
            <a:pPr algn="ctr"/>
            <a:r>
              <a:rPr lang="en-US" sz="2400" dirty="0"/>
              <a:t>A. Taktakishvili, M. L. Mays, L. </a:t>
            </a:r>
            <a:r>
              <a:rPr lang="en-US" sz="2400" dirty="0" err="1"/>
              <a:t>Rastaetter</a:t>
            </a:r>
            <a:r>
              <a:rPr lang="en-US" sz="2400" dirty="0"/>
              <a:t>, M. </a:t>
            </a:r>
            <a:r>
              <a:rPr lang="en-US" sz="2400" dirty="0" err="1"/>
              <a:t>Kuznetsova</a:t>
            </a:r>
            <a:r>
              <a:rPr lang="en-US" sz="2400" dirty="0"/>
              <a:t>, </a:t>
            </a:r>
          </a:p>
          <a:p>
            <a:pPr algn="ctr"/>
            <a:r>
              <a:rPr lang="en-US" sz="2400" dirty="0"/>
              <a:t>and </a:t>
            </a:r>
          </a:p>
          <a:p>
            <a:pPr algn="ctr"/>
            <a:r>
              <a:rPr lang="en-US" sz="2400" dirty="0"/>
              <a:t>P. K. </a:t>
            </a:r>
            <a:r>
              <a:rPr lang="en-US" sz="2400" dirty="0" err="1"/>
              <a:t>Manoharan</a:t>
            </a:r>
            <a:endParaRPr lang="en-US" sz="2400" dirty="0"/>
          </a:p>
          <a:p>
            <a:endParaRPr lang="en-US" sz="2400" dirty="0"/>
          </a:p>
        </p:txBody>
      </p:sp>
      <p:sp>
        <p:nvSpPr>
          <p:cNvPr id="5" name="Rounded Rectangle 4"/>
          <p:cNvSpPr/>
          <p:nvPr/>
        </p:nvSpPr>
        <p:spPr bwMode="auto">
          <a:xfrm>
            <a:off x="254004" y="5363232"/>
            <a:ext cx="8381999" cy="5536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593" tIns="106593" rIns="106593" bIns="106593" spcCol="1270" anchor="ctr"/>
          <a:lstStyle/>
          <a:p>
            <a:pPr algn="ctr" defTabSz="1243584">
              <a:lnSpc>
                <a:spcPct val="90000"/>
              </a:lnSpc>
              <a:spcAft>
                <a:spcPct val="35000"/>
              </a:spcAft>
              <a:defRPr/>
            </a:pPr>
            <a:r>
              <a:rPr lang="en-US" sz="2000" b="1" dirty="0">
                <a:solidFill>
                  <a:schemeClr val="tx1"/>
                </a:solidFill>
                <a:latin typeface="Century Gothic"/>
                <a:ea typeface="Wingdings"/>
                <a:cs typeface="Century Gothic"/>
                <a:sym typeface="Wingdings"/>
              </a:rPr>
              <a:t> Science for Space Weather,  Jan 24 – 29, 2016, Goa, India</a:t>
            </a:r>
            <a:endParaRPr lang="en-US" b="1" dirty="0">
              <a:solidFill>
                <a:srgbClr val="FF6600"/>
              </a:solidFill>
              <a:latin typeface="Helvetica"/>
              <a:ea typeface="Wingdings"/>
              <a:cs typeface="Helvetica"/>
              <a:sym typeface="Wingding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7A912-2B85-BA41-B280-1DCA3C7942E1}" type="slidenum">
              <a:rPr lang="en-US" smtClean="0"/>
              <a:pPr/>
              <a:t>10</a:t>
            </a:fld>
            <a:endParaRPr lang="en-US"/>
          </a:p>
        </p:txBody>
      </p:sp>
      <p:sp>
        <p:nvSpPr>
          <p:cNvPr id="3" name="TextBox 2"/>
          <p:cNvSpPr txBox="1"/>
          <p:nvPr/>
        </p:nvSpPr>
        <p:spPr>
          <a:xfrm>
            <a:off x="1909746" y="394330"/>
            <a:ext cx="5448108" cy="5632238"/>
          </a:xfrm>
          <a:prstGeom prst="rect">
            <a:avLst/>
          </a:prstGeom>
          <a:noFill/>
        </p:spPr>
        <p:txBody>
          <a:bodyPr wrap="square" lIns="91363" tIns="45684" rIns="91363" bIns="45684" rtlCol="0" anchor="ctr">
            <a:spAutoFit/>
          </a:bodyPr>
          <a:lstStyle/>
          <a:p>
            <a:pPr algn="ctr"/>
            <a:r>
              <a:rPr lang="en-US" sz="4000" b="1" i="1" dirty="0">
                <a:solidFill>
                  <a:srgbClr val="7F7F7F"/>
                </a:solidFill>
              </a:rPr>
              <a:t>Can </a:t>
            </a:r>
            <a:r>
              <a:rPr lang="en-US" sz="4000" b="1" i="1" dirty="0" smtClean="0">
                <a:solidFill>
                  <a:srgbClr val="7F7F7F"/>
                </a:solidFill>
              </a:rPr>
              <a:t>real time </a:t>
            </a:r>
            <a:r>
              <a:rPr lang="en-US" sz="4000" b="1" i="1" dirty="0" smtClean="0">
                <a:solidFill>
                  <a:srgbClr val="7F7F7F"/>
                </a:solidFill>
              </a:rPr>
              <a:t>IPS observations improve </a:t>
            </a:r>
            <a:r>
              <a:rPr lang="en-US" sz="4000" b="1" i="1" dirty="0">
                <a:solidFill>
                  <a:srgbClr val="7F7F7F"/>
                </a:solidFill>
              </a:rPr>
              <a:t>ensemble modeling results? </a:t>
            </a:r>
            <a:endParaRPr lang="en-US" sz="4000" b="1" i="1" dirty="0" smtClean="0">
              <a:solidFill>
                <a:srgbClr val="7F7F7F"/>
              </a:solidFill>
            </a:endParaRPr>
          </a:p>
          <a:p>
            <a:pPr algn="ctr"/>
            <a:endParaRPr lang="en-US" sz="4000" b="1" dirty="0" smtClean="0">
              <a:solidFill>
                <a:srgbClr val="7F7F7F"/>
              </a:solidFill>
            </a:endParaRPr>
          </a:p>
          <a:p>
            <a:pPr algn="ctr"/>
            <a:r>
              <a:rPr lang="en-US" sz="4000" dirty="0" smtClean="0">
                <a:solidFill>
                  <a:srgbClr val="7F7F7F"/>
                </a:solidFill>
              </a:rPr>
              <a:t>Pruning of Ensemble </a:t>
            </a:r>
            <a:r>
              <a:rPr lang="en-US" sz="4000" dirty="0">
                <a:solidFill>
                  <a:srgbClr val="7F7F7F"/>
                </a:solidFill>
              </a:rPr>
              <a:t>modeling using </a:t>
            </a:r>
            <a:r>
              <a:rPr lang="en-US" sz="4000" dirty="0" err="1">
                <a:solidFill>
                  <a:srgbClr val="7F7F7F"/>
                </a:solidFill>
              </a:rPr>
              <a:t>Ooty</a:t>
            </a:r>
            <a:r>
              <a:rPr lang="en-US" sz="4000" dirty="0">
                <a:solidFill>
                  <a:srgbClr val="7F7F7F"/>
                </a:solidFill>
              </a:rPr>
              <a:t> Radio </a:t>
            </a:r>
            <a:r>
              <a:rPr lang="en-US" sz="4000" dirty="0" smtClean="0">
                <a:solidFill>
                  <a:srgbClr val="7F7F7F"/>
                </a:solidFill>
              </a:rPr>
              <a:t>Telescope IPS </a:t>
            </a:r>
            <a:r>
              <a:rPr lang="en-US" sz="4000" dirty="0" smtClean="0">
                <a:solidFill>
                  <a:srgbClr val="7F7F7F"/>
                </a:solidFill>
              </a:rPr>
              <a:t>observations </a:t>
            </a:r>
            <a:endParaRPr lang="en-US" sz="4000" dirty="0" smtClean="0">
              <a:solidFill>
                <a:srgbClr val="7F7F7F"/>
              </a:solidFill>
            </a:endParaRPr>
          </a:p>
        </p:txBody>
      </p:sp>
    </p:spTree>
    <p:extLst>
      <p:ext uri="{BB962C8B-B14F-4D97-AF65-F5344CB8AC3E}">
        <p14:creationId xmlns:p14="http://schemas.microsoft.com/office/powerpoint/2010/main" val="20722327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98535" y="181413"/>
            <a:ext cx="8204235" cy="523220"/>
          </a:xfrm>
          <a:prstGeom prst="rect">
            <a:avLst/>
          </a:prstGeom>
          <a:noFill/>
          <a:ln w="9525">
            <a:noFill/>
            <a:miter lim="800000"/>
            <a:headEnd/>
            <a:tailEnd/>
          </a:ln>
        </p:spPr>
        <p:txBody>
          <a:bodyPr wrap="square" lIns="91363" tIns="45684" rIns="91363" bIns="45684">
            <a:prstTxWarp prst="textNoShape">
              <a:avLst/>
            </a:prstTxWarp>
            <a:spAutoFit/>
          </a:bodyPr>
          <a:lstStyle/>
          <a:p>
            <a:pPr algn="ctr"/>
            <a:r>
              <a:rPr lang="en-US" sz="2800" b="1" dirty="0">
                <a:latin typeface="Helvetica" pitchFamily="-1" charset="0"/>
              </a:rPr>
              <a:t> IPS observations from </a:t>
            </a:r>
            <a:r>
              <a:rPr lang="en-US" sz="2800" b="1" dirty="0" err="1">
                <a:latin typeface="Helvetica" pitchFamily="-1" charset="0"/>
              </a:rPr>
              <a:t>Ooty</a:t>
            </a:r>
            <a:r>
              <a:rPr lang="en-US" sz="2800" b="1" dirty="0">
                <a:latin typeface="Helvetica" pitchFamily="-1" charset="0"/>
              </a:rPr>
              <a:t> Radio Telescope </a:t>
            </a:r>
          </a:p>
        </p:txBody>
      </p:sp>
      <p:pic>
        <p:nvPicPr>
          <p:cNvPr id="5" name="Picture 4" descr="300px-Ooty_Radio_Telesc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453" y="896879"/>
            <a:ext cx="5693487" cy="4270115"/>
          </a:xfrm>
          <a:prstGeom prst="rect">
            <a:avLst/>
          </a:prstGeom>
        </p:spPr>
      </p:pic>
      <p:sp>
        <p:nvSpPr>
          <p:cNvPr id="6" name="TextBox 5"/>
          <p:cNvSpPr txBox="1"/>
          <p:nvPr/>
        </p:nvSpPr>
        <p:spPr>
          <a:xfrm>
            <a:off x="160125" y="5270629"/>
            <a:ext cx="8838876" cy="1569588"/>
          </a:xfrm>
          <a:prstGeom prst="rect">
            <a:avLst/>
          </a:prstGeom>
          <a:noFill/>
        </p:spPr>
        <p:txBody>
          <a:bodyPr wrap="square" lIns="91363" tIns="45684" rIns="91363" bIns="45684" rtlCol="0">
            <a:spAutoFit/>
          </a:bodyPr>
          <a:lstStyle/>
          <a:p>
            <a:r>
              <a:rPr lang="en-US" sz="2400" dirty="0"/>
              <a:t>With the availability of year-round IPS observations from </a:t>
            </a:r>
            <a:r>
              <a:rPr lang="en-US" sz="2400" dirty="0" smtClean="0"/>
              <a:t>many </a:t>
            </a:r>
            <a:r>
              <a:rPr lang="en-US" sz="2400" dirty="0"/>
              <a:t>distant </a:t>
            </a:r>
            <a:r>
              <a:rPr lang="en-US" sz="2400" dirty="0" smtClean="0"/>
              <a:t>radio sources it </a:t>
            </a:r>
            <a:r>
              <a:rPr lang="en-US" sz="2400" dirty="0"/>
              <a:t>is possible to obtain images of </a:t>
            </a:r>
            <a:r>
              <a:rPr lang="en-US" sz="2400" dirty="0" err="1"/>
              <a:t>heliospheric</a:t>
            </a:r>
            <a:r>
              <a:rPr lang="en-US" sz="2400" dirty="0"/>
              <a:t> density </a:t>
            </a:r>
            <a:r>
              <a:rPr lang="en-US" sz="2400" dirty="0" smtClean="0"/>
              <a:t>to </a:t>
            </a:r>
            <a:r>
              <a:rPr lang="en-US" sz="2400" dirty="0"/>
              <a:t>track the propagation of CMEs in the </a:t>
            </a:r>
            <a:r>
              <a:rPr lang="en-US" sz="2400" dirty="0" err="1"/>
              <a:t>heliosphere</a:t>
            </a:r>
            <a:r>
              <a:rPr lang="en-US" sz="2400" dirty="0"/>
              <a:t> starting at ¼ AU.</a:t>
            </a:r>
          </a:p>
        </p:txBody>
      </p:sp>
    </p:spTree>
    <p:extLst>
      <p:ext uri="{BB962C8B-B14F-4D97-AF65-F5344CB8AC3E}">
        <p14:creationId xmlns:p14="http://schemas.microsoft.com/office/powerpoint/2010/main" val="36618242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69339" y="109945"/>
            <a:ext cx="8204235" cy="954107"/>
          </a:xfrm>
          <a:prstGeom prst="rect">
            <a:avLst/>
          </a:prstGeom>
          <a:noFill/>
          <a:ln w="9525">
            <a:noFill/>
            <a:miter lim="800000"/>
            <a:headEnd/>
            <a:tailEnd/>
          </a:ln>
        </p:spPr>
        <p:txBody>
          <a:bodyPr wrap="square" lIns="91363" tIns="45684" rIns="91363" bIns="45684">
            <a:prstTxWarp prst="textNoShape">
              <a:avLst/>
            </a:prstTxWarp>
            <a:spAutoFit/>
          </a:bodyPr>
          <a:lstStyle/>
          <a:p>
            <a:pPr algn="ctr"/>
            <a:r>
              <a:rPr lang="en-US" sz="2800" b="1" dirty="0">
                <a:latin typeface="Helvetica" pitchFamily="-1" charset="0"/>
              </a:rPr>
              <a:t> 2008-12-12 CME: two different </a:t>
            </a:r>
          </a:p>
          <a:p>
            <a:pPr algn="ctr"/>
            <a:r>
              <a:rPr lang="en-US" sz="2800" b="1" dirty="0">
                <a:latin typeface="Helvetica" pitchFamily="-1" charset="0"/>
              </a:rPr>
              <a:t>members of the ensemble </a:t>
            </a:r>
          </a:p>
        </p:txBody>
      </p:sp>
      <p:pic>
        <p:nvPicPr>
          <p:cNvPr id="7" name="Picture 6" descr="anim_tim-den_long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47" y="1390781"/>
            <a:ext cx="3445189" cy="2153244"/>
          </a:xfrm>
          <a:prstGeom prst="rect">
            <a:avLst/>
          </a:prstGeom>
        </p:spPr>
      </p:pic>
      <p:sp>
        <p:nvSpPr>
          <p:cNvPr id="8" name="TextBox 7"/>
          <p:cNvSpPr txBox="1"/>
          <p:nvPr/>
        </p:nvSpPr>
        <p:spPr>
          <a:xfrm>
            <a:off x="2992651" y="5503921"/>
            <a:ext cx="184510" cy="369259"/>
          </a:xfrm>
          <a:prstGeom prst="rect">
            <a:avLst/>
          </a:prstGeom>
          <a:noFill/>
        </p:spPr>
        <p:txBody>
          <a:bodyPr wrap="none" lIns="91363" tIns="45684" rIns="91363" bIns="45684" rtlCol="0">
            <a:spAutoFit/>
          </a:bodyPr>
          <a:lstStyle/>
          <a:p>
            <a:endParaRPr lang="en-US" dirty="0"/>
          </a:p>
        </p:txBody>
      </p:sp>
      <p:pic>
        <p:nvPicPr>
          <p:cNvPr id="9" name="Picture 8" descr="anim_tim-den_long4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809" y="1427999"/>
            <a:ext cx="3357909" cy="2098692"/>
          </a:xfrm>
          <a:prstGeom prst="rect">
            <a:avLst/>
          </a:prstGeom>
        </p:spPr>
      </p:pic>
      <p:pic>
        <p:nvPicPr>
          <p:cNvPr id="10" name="Picture 9" descr="still_long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41" y="3672681"/>
            <a:ext cx="3416991" cy="2112905"/>
          </a:xfrm>
          <a:prstGeom prst="rect">
            <a:avLst/>
          </a:prstGeom>
        </p:spPr>
      </p:pic>
      <p:pic>
        <p:nvPicPr>
          <p:cNvPr id="11" name="Picture 10" descr="still_long40.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411" y="3712942"/>
            <a:ext cx="3357909" cy="2102191"/>
          </a:xfrm>
          <a:prstGeom prst="rect">
            <a:avLst/>
          </a:prstGeom>
        </p:spPr>
      </p:pic>
      <p:sp>
        <p:nvSpPr>
          <p:cNvPr id="12" name="TextBox 11"/>
          <p:cNvSpPr txBox="1"/>
          <p:nvPr/>
        </p:nvSpPr>
        <p:spPr>
          <a:xfrm>
            <a:off x="1547432" y="1007350"/>
            <a:ext cx="1268904" cy="369259"/>
          </a:xfrm>
          <a:prstGeom prst="rect">
            <a:avLst/>
          </a:prstGeom>
          <a:noFill/>
        </p:spPr>
        <p:txBody>
          <a:bodyPr wrap="none" lIns="91363" tIns="45684" rIns="91363" bIns="45684" rtlCol="0">
            <a:spAutoFit/>
          </a:bodyPr>
          <a:lstStyle/>
          <a:p>
            <a:r>
              <a:rPr lang="en-US" dirty="0"/>
              <a:t>m</a:t>
            </a:r>
            <a:r>
              <a:rPr lang="en-US" dirty="0" smtClean="0"/>
              <a:t>ember #1</a:t>
            </a:r>
            <a:endParaRPr lang="en-US" dirty="0"/>
          </a:p>
        </p:txBody>
      </p:sp>
      <p:sp>
        <p:nvSpPr>
          <p:cNvPr id="13" name="TextBox 12"/>
          <p:cNvSpPr txBox="1"/>
          <p:nvPr/>
        </p:nvSpPr>
        <p:spPr>
          <a:xfrm>
            <a:off x="5582985" y="1007352"/>
            <a:ext cx="1385899" cy="369259"/>
          </a:xfrm>
          <a:prstGeom prst="rect">
            <a:avLst/>
          </a:prstGeom>
          <a:noFill/>
        </p:spPr>
        <p:txBody>
          <a:bodyPr wrap="none" lIns="91363" tIns="45684" rIns="91363" bIns="45684" rtlCol="0">
            <a:spAutoFit/>
          </a:bodyPr>
          <a:lstStyle/>
          <a:p>
            <a:r>
              <a:rPr lang="en-US" dirty="0"/>
              <a:t>m</a:t>
            </a:r>
            <a:r>
              <a:rPr lang="en-US" dirty="0" smtClean="0"/>
              <a:t>ember #10</a:t>
            </a:r>
          </a:p>
        </p:txBody>
      </p:sp>
    </p:spTree>
    <p:extLst>
      <p:ext uri="{BB962C8B-B14F-4D97-AF65-F5344CB8AC3E}">
        <p14:creationId xmlns:p14="http://schemas.microsoft.com/office/powerpoint/2010/main" val="24122683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a:spLocks noChangeArrowheads="1"/>
          </p:cNvSpPr>
          <p:nvPr/>
        </p:nvSpPr>
        <p:spPr bwMode="auto">
          <a:xfrm>
            <a:off x="598535" y="314325"/>
            <a:ext cx="8204235" cy="523220"/>
          </a:xfrm>
          <a:prstGeom prst="rect">
            <a:avLst/>
          </a:prstGeom>
          <a:noFill/>
          <a:ln w="9525">
            <a:noFill/>
            <a:miter lim="800000"/>
            <a:headEnd/>
            <a:tailEnd/>
          </a:ln>
        </p:spPr>
        <p:txBody>
          <a:bodyPr wrap="square" lIns="91363" tIns="45684" rIns="91363" bIns="45684">
            <a:prstTxWarp prst="textNoShape">
              <a:avLst/>
            </a:prstTxWarp>
            <a:spAutoFit/>
          </a:bodyPr>
          <a:lstStyle/>
          <a:p>
            <a:pPr algn="ctr"/>
            <a:r>
              <a:rPr lang="en-US" sz="2800" b="1" dirty="0">
                <a:latin typeface="Helvetica" pitchFamily="-1" charset="0"/>
              </a:rPr>
              <a:t> Pruning of the Ensemble simulation </a:t>
            </a:r>
          </a:p>
        </p:txBody>
      </p:sp>
      <p:sp>
        <p:nvSpPr>
          <p:cNvPr id="4" name="TextBox 3"/>
          <p:cNvSpPr txBox="1"/>
          <p:nvPr/>
        </p:nvSpPr>
        <p:spPr>
          <a:xfrm>
            <a:off x="3114917" y="3807336"/>
            <a:ext cx="184510" cy="369259"/>
          </a:xfrm>
          <a:prstGeom prst="rect">
            <a:avLst/>
          </a:prstGeom>
          <a:noFill/>
        </p:spPr>
        <p:txBody>
          <a:bodyPr wrap="none" lIns="91363" tIns="45684" rIns="91363" bIns="45684" rtlCol="0">
            <a:spAutoFit/>
          </a:bodyPr>
          <a:lstStyle/>
          <a:p>
            <a:endParaRPr lang="en-US" dirty="0"/>
          </a:p>
        </p:txBody>
      </p:sp>
      <p:pic>
        <p:nvPicPr>
          <p:cNvPr id="5" name="Picture 4" descr="still_long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4973" y="3473079"/>
            <a:ext cx="4102225" cy="2536621"/>
          </a:xfrm>
          <a:prstGeom prst="rect">
            <a:avLst/>
          </a:prstGeom>
        </p:spPr>
      </p:pic>
      <p:pic>
        <p:nvPicPr>
          <p:cNvPr id="6" name="Picture 5" descr="still_long4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08" y="3414119"/>
            <a:ext cx="4146019" cy="2595581"/>
          </a:xfrm>
          <a:prstGeom prst="rect">
            <a:avLst/>
          </a:prstGeom>
        </p:spPr>
      </p:pic>
      <p:sp>
        <p:nvSpPr>
          <p:cNvPr id="8" name="Multiply 7"/>
          <p:cNvSpPr/>
          <p:nvPr/>
        </p:nvSpPr>
        <p:spPr>
          <a:xfrm>
            <a:off x="6490187" y="2229535"/>
            <a:ext cx="914400" cy="914400"/>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363" tIns="45684" rIns="91363" bIns="45684" rtlCol="0" anchor="ctr"/>
          <a:lstStyle/>
          <a:p>
            <a:pPr algn="ctr"/>
            <a:endParaRPr lang="en-US"/>
          </a:p>
        </p:txBody>
      </p:sp>
      <p:sp>
        <p:nvSpPr>
          <p:cNvPr id="9" name="Oval 8"/>
          <p:cNvSpPr/>
          <p:nvPr/>
        </p:nvSpPr>
        <p:spPr>
          <a:xfrm>
            <a:off x="1612626" y="2215242"/>
            <a:ext cx="914400" cy="914400"/>
          </a:xfrm>
          <a:prstGeom prst="ellipse">
            <a:avLst/>
          </a:prstGeom>
          <a:solidFill>
            <a:schemeClr val="accent3"/>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lIns="91363" tIns="45684" rIns="91363" bIns="45684" rtlCol="0" anchor="ctr"/>
          <a:lstStyle/>
          <a:p>
            <a:pPr algn="ctr"/>
            <a:endParaRPr lang="en-US"/>
          </a:p>
        </p:txBody>
      </p:sp>
      <p:sp>
        <p:nvSpPr>
          <p:cNvPr id="10" name="TextBox 9"/>
          <p:cNvSpPr txBox="1"/>
          <p:nvPr/>
        </p:nvSpPr>
        <p:spPr>
          <a:xfrm>
            <a:off x="87134" y="1080160"/>
            <a:ext cx="8983875" cy="830924"/>
          </a:xfrm>
          <a:prstGeom prst="rect">
            <a:avLst/>
          </a:prstGeom>
          <a:noFill/>
        </p:spPr>
        <p:txBody>
          <a:bodyPr wrap="square" lIns="91363" tIns="45684" rIns="91363" bIns="45684" rtlCol="0">
            <a:spAutoFit/>
          </a:bodyPr>
          <a:lstStyle/>
          <a:p>
            <a:r>
              <a:rPr lang="en-US" sz="2400" dirty="0" smtClean="0"/>
              <a:t>If, say at ½ AU, we </a:t>
            </a:r>
            <a:r>
              <a:rPr lang="en-US" sz="2400" dirty="0"/>
              <a:t>can </a:t>
            </a:r>
            <a:r>
              <a:rPr lang="en-US" sz="2400" dirty="0" smtClean="0"/>
              <a:t>observe it’s track in the </a:t>
            </a:r>
            <a:r>
              <a:rPr lang="en-US" sz="2400" dirty="0" err="1" smtClean="0"/>
              <a:t>heliosphere</a:t>
            </a:r>
            <a:r>
              <a:rPr lang="en-US" sz="2400" dirty="0" smtClean="0"/>
              <a:t>, we can get rid of wrong ensemble members and improve the prediction accuracy!</a:t>
            </a:r>
            <a:endParaRPr lang="en-US" sz="2400" dirty="0"/>
          </a:p>
        </p:txBody>
      </p:sp>
    </p:spTree>
    <p:extLst>
      <p:ext uri="{BB962C8B-B14F-4D97-AF65-F5344CB8AC3E}">
        <p14:creationId xmlns:p14="http://schemas.microsoft.com/office/powerpoint/2010/main" val="26194197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93270" y="88526"/>
            <a:ext cx="8204235" cy="523220"/>
          </a:xfrm>
          <a:prstGeom prst="rect">
            <a:avLst/>
          </a:prstGeom>
          <a:noFill/>
          <a:ln w="9525">
            <a:noFill/>
            <a:miter lim="800000"/>
            <a:headEnd/>
            <a:tailEnd/>
          </a:ln>
        </p:spPr>
        <p:txBody>
          <a:bodyPr wrap="square" lIns="91363" tIns="45684" rIns="91363" bIns="45684">
            <a:prstTxWarp prst="textNoShape">
              <a:avLst/>
            </a:prstTxWarp>
            <a:spAutoFit/>
          </a:bodyPr>
          <a:lstStyle/>
          <a:p>
            <a:pPr algn="ctr"/>
            <a:r>
              <a:rPr lang="en-US" sz="2800" b="1" dirty="0">
                <a:latin typeface="Helvetica" pitchFamily="-1" charset="0"/>
              </a:rPr>
              <a:t> Tracking CMEs using </a:t>
            </a:r>
            <a:r>
              <a:rPr lang="en-US" sz="2800" b="1" dirty="0" err="1">
                <a:latin typeface="Helvetica" pitchFamily="-1" charset="0"/>
              </a:rPr>
              <a:t>Ooty</a:t>
            </a:r>
            <a:r>
              <a:rPr lang="en-US" sz="2800" b="1" dirty="0">
                <a:latin typeface="Helvetica" pitchFamily="-1" charset="0"/>
              </a:rPr>
              <a:t> Telescope </a:t>
            </a:r>
          </a:p>
        </p:txBody>
      </p:sp>
      <p:sp>
        <p:nvSpPr>
          <p:cNvPr id="6" name="TextBox 5"/>
          <p:cNvSpPr txBox="1"/>
          <p:nvPr/>
        </p:nvSpPr>
        <p:spPr>
          <a:xfrm>
            <a:off x="122031" y="627895"/>
            <a:ext cx="9021969" cy="830924"/>
          </a:xfrm>
          <a:prstGeom prst="rect">
            <a:avLst/>
          </a:prstGeom>
          <a:noFill/>
        </p:spPr>
        <p:txBody>
          <a:bodyPr wrap="square" lIns="91363" tIns="45684" rIns="91363" bIns="45684" rtlCol="0">
            <a:spAutoFit/>
          </a:bodyPr>
          <a:lstStyle/>
          <a:p>
            <a:r>
              <a:rPr lang="en-US" sz="2400" dirty="0" smtClean="0"/>
              <a:t>The scintillation </a:t>
            </a:r>
            <a:r>
              <a:rPr lang="en-US" sz="2400" b="1" dirty="0" smtClean="0"/>
              <a:t>g-index of a radio source </a:t>
            </a:r>
            <a:r>
              <a:rPr lang="en-US" sz="2400" dirty="0" smtClean="0"/>
              <a:t>(</a:t>
            </a:r>
            <a:r>
              <a:rPr lang="en-US" sz="1600" dirty="0" smtClean="0"/>
              <a:t>P.K. </a:t>
            </a:r>
            <a:r>
              <a:rPr lang="en-US" sz="1600" dirty="0" err="1"/>
              <a:t>M</a:t>
            </a:r>
            <a:r>
              <a:rPr lang="en-US" sz="1600" dirty="0" err="1" smtClean="0"/>
              <a:t>anoharan</a:t>
            </a:r>
            <a:r>
              <a:rPr lang="en-US" sz="1600" dirty="0" smtClean="0"/>
              <a:t> et al, Solar Phys., 2006): </a:t>
            </a:r>
          </a:p>
          <a:p>
            <a:r>
              <a:rPr lang="en-US" sz="2400" i="1" dirty="0" smtClean="0"/>
              <a:t>the ratio of </a:t>
            </a:r>
            <a:r>
              <a:rPr lang="en-US" sz="2400" i="1" dirty="0"/>
              <a:t>o</a:t>
            </a:r>
            <a:r>
              <a:rPr lang="en-US" sz="2400" i="1" dirty="0" smtClean="0"/>
              <a:t>bserved scintillation to average expected scintillation </a:t>
            </a:r>
            <a:endParaRPr lang="en-US" sz="2400" i="1" dirty="0"/>
          </a:p>
        </p:txBody>
      </p:sp>
      <p:pic>
        <p:nvPicPr>
          <p:cNvPr id="7" name="Picture 6" descr="ooty_ips_map_20081212_000000_20081213_0000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31" y="1608326"/>
            <a:ext cx="2196363" cy="1882597"/>
          </a:xfrm>
          <a:prstGeom prst="rect">
            <a:avLst/>
          </a:prstGeom>
        </p:spPr>
      </p:pic>
      <p:pic>
        <p:nvPicPr>
          <p:cNvPr id="8" name="Picture 7" descr="ooty_ips_map_20081213_000000_20081214_0000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394" y="1639748"/>
            <a:ext cx="2159704" cy="1851175"/>
          </a:xfrm>
          <a:prstGeom prst="rect">
            <a:avLst/>
          </a:prstGeom>
        </p:spPr>
      </p:pic>
      <p:pic>
        <p:nvPicPr>
          <p:cNvPr id="9" name="Picture 8" descr="ooty_ips_map_20081214_000000_20081215_0000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098" y="1608326"/>
            <a:ext cx="2196362" cy="1882597"/>
          </a:xfrm>
          <a:prstGeom prst="rect">
            <a:avLst/>
          </a:prstGeom>
        </p:spPr>
      </p:pic>
      <p:pic>
        <p:nvPicPr>
          <p:cNvPr id="10" name="Picture 9" descr="ooty_ips_map_20081215_000000_20081216_000000.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4460" y="1639748"/>
            <a:ext cx="2123045" cy="1819753"/>
          </a:xfrm>
          <a:prstGeom prst="rect">
            <a:avLst/>
          </a:prstGeom>
        </p:spPr>
      </p:pic>
      <p:pic>
        <p:nvPicPr>
          <p:cNvPr id="11" name="Picture 10" descr="ooty_ips_map_20081216_000000_20081217_00000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73" y="3746443"/>
            <a:ext cx="2178921" cy="1867646"/>
          </a:xfrm>
          <a:prstGeom prst="rect">
            <a:avLst/>
          </a:prstGeom>
        </p:spPr>
      </p:pic>
      <p:pic>
        <p:nvPicPr>
          <p:cNvPr id="12" name="Picture 11" descr="ooty_ips_map_20081217_000000_20081218_000000.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8394" y="3762914"/>
            <a:ext cx="2159704" cy="1851175"/>
          </a:xfrm>
          <a:prstGeom prst="rect">
            <a:avLst/>
          </a:prstGeom>
        </p:spPr>
      </p:pic>
      <p:pic>
        <p:nvPicPr>
          <p:cNvPr id="13" name="Picture 12" descr="ooty_ips_map_20081218_000000_20081219_000000.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8098" y="3746444"/>
            <a:ext cx="2178921" cy="1867646"/>
          </a:xfrm>
          <a:prstGeom prst="rect">
            <a:avLst/>
          </a:prstGeom>
        </p:spPr>
      </p:pic>
      <p:pic>
        <p:nvPicPr>
          <p:cNvPr id="14" name="Picture 13" descr="ooty_ips_map_20081219_000000_20081220_000000.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7020" y="3762914"/>
            <a:ext cx="2163192" cy="1854164"/>
          </a:xfrm>
          <a:prstGeom prst="rect">
            <a:avLst/>
          </a:prstGeom>
        </p:spPr>
      </p:pic>
      <p:sp>
        <p:nvSpPr>
          <p:cNvPr id="3" name="TextBox 2"/>
          <p:cNvSpPr txBox="1"/>
          <p:nvPr/>
        </p:nvSpPr>
        <p:spPr>
          <a:xfrm>
            <a:off x="65470" y="5596605"/>
            <a:ext cx="9004527" cy="1200329"/>
          </a:xfrm>
          <a:prstGeom prst="rect">
            <a:avLst/>
          </a:prstGeom>
          <a:noFill/>
        </p:spPr>
        <p:txBody>
          <a:bodyPr wrap="square" rtlCol="0">
            <a:spAutoFit/>
          </a:bodyPr>
          <a:lstStyle/>
          <a:p>
            <a:r>
              <a:rPr lang="en-US" dirty="0" smtClean="0"/>
              <a:t>The sky map with </a:t>
            </a:r>
            <a:r>
              <a:rPr lang="en-US" dirty="0"/>
              <a:t>the Sun in the center and the outer perimeter being </a:t>
            </a:r>
            <a:r>
              <a:rPr lang="en-US" dirty="0" smtClean="0"/>
              <a:t>at </a:t>
            </a:r>
            <a:r>
              <a:rPr lang="en-US" dirty="0"/>
              <a:t>90 degrees away from t</a:t>
            </a:r>
            <a:r>
              <a:rPr lang="en-US" dirty="0" smtClean="0"/>
              <a:t>he Sun. </a:t>
            </a:r>
            <a:r>
              <a:rPr lang="en-US" dirty="0"/>
              <a:t>The center </a:t>
            </a:r>
            <a:r>
              <a:rPr lang="en-US" dirty="0" smtClean="0"/>
              <a:t>represents </a:t>
            </a:r>
            <a:r>
              <a:rPr lang="en-US" dirty="0"/>
              <a:t>the Sun-Earth </a:t>
            </a:r>
            <a:r>
              <a:rPr lang="en-US" dirty="0" smtClean="0"/>
              <a:t>line. The top points </a:t>
            </a:r>
            <a:r>
              <a:rPr lang="en-US" dirty="0"/>
              <a:t>towards heliographic north, </a:t>
            </a:r>
            <a:r>
              <a:rPr lang="en-US" dirty="0" smtClean="0"/>
              <a:t>the </a:t>
            </a:r>
            <a:r>
              <a:rPr lang="en-US" dirty="0"/>
              <a:t>bottom south. Angles from the Sun </a:t>
            </a:r>
            <a:r>
              <a:rPr lang="en-US" dirty="0" smtClean="0"/>
              <a:t>are </a:t>
            </a:r>
            <a:r>
              <a:rPr lang="en-US" dirty="0"/>
              <a:t>translated into distance in R_S with 90 degrees corresponding to the Earth’s distance from the </a:t>
            </a:r>
            <a:r>
              <a:rPr lang="en-US" dirty="0" smtClean="0"/>
              <a:t>Sun.</a:t>
            </a:r>
            <a:endParaRPr lang="en-US" dirty="0"/>
          </a:p>
        </p:txBody>
      </p:sp>
    </p:spTree>
    <p:extLst>
      <p:ext uri="{BB962C8B-B14F-4D97-AF65-F5344CB8AC3E}">
        <p14:creationId xmlns:p14="http://schemas.microsoft.com/office/powerpoint/2010/main" val="24211126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98535" y="181413"/>
            <a:ext cx="8204235" cy="523220"/>
          </a:xfrm>
          <a:prstGeom prst="rect">
            <a:avLst/>
          </a:prstGeom>
          <a:noFill/>
          <a:ln w="9525">
            <a:noFill/>
            <a:miter lim="800000"/>
            <a:headEnd/>
            <a:tailEnd/>
          </a:ln>
        </p:spPr>
        <p:txBody>
          <a:bodyPr wrap="square" lIns="91363" tIns="45684" rIns="91363" bIns="45684">
            <a:prstTxWarp prst="textNoShape">
              <a:avLst/>
            </a:prstTxWarp>
            <a:spAutoFit/>
          </a:bodyPr>
          <a:lstStyle/>
          <a:p>
            <a:pPr algn="ctr"/>
            <a:r>
              <a:rPr lang="en-US" sz="2800" b="1" dirty="0">
                <a:latin typeface="Helvetica" pitchFamily="-1" charset="0"/>
              </a:rPr>
              <a:t> </a:t>
            </a:r>
            <a:r>
              <a:rPr lang="en-US" sz="2800" b="1" dirty="0" smtClean="0">
                <a:latin typeface="Helvetica" pitchFamily="-1" charset="0"/>
              </a:rPr>
              <a:t>Summery</a:t>
            </a:r>
            <a:endParaRPr lang="en-US" sz="2800" b="1" dirty="0">
              <a:latin typeface="Helvetica" pitchFamily="-1" charset="0"/>
            </a:endParaRPr>
          </a:p>
        </p:txBody>
      </p:sp>
      <p:sp>
        <p:nvSpPr>
          <p:cNvPr id="6" name="TextBox 5"/>
          <p:cNvSpPr txBox="1"/>
          <p:nvPr/>
        </p:nvSpPr>
        <p:spPr>
          <a:xfrm>
            <a:off x="321239" y="1489996"/>
            <a:ext cx="8702409" cy="2308252"/>
          </a:xfrm>
          <a:prstGeom prst="rect">
            <a:avLst/>
          </a:prstGeom>
          <a:noFill/>
        </p:spPr>
        <p:txBody>
          <a:bodyPr wrap="square" lIns="91363" tIns="45684" rIns="91363" bIns="45684" rtlCol="0">
            <a:spAutoFit/>
          </a:bodyPr>
          <a:lstStyle/>
          <a:p>
            <a:r>
              <a:rPr lang="en-US" sz="3600" dirty="0" smtClean="0"/>
              <a:t>We need more sources and probably higher time resolution of the IPS data to be able to track the CME propagation and accordingly prune the ensemble simulation  </a:t>
            </a:r>
            <a:endParaRPr lang="en-US" sz="3600" dirty="0"/>
          </a:p>
        </p:txBody>
      </p:sp>
    </p:spTree>
    <p:extLst>
      <p:ext uri="{BB962C8B-B14F-4D97-AF65-F5344CB8AC3E}">
        <p14:creationId xmlns:p14="http://schemas.microsoft.com/office/powerpoint/2010/main" val="6503057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37A912-2B85-BA41-B280-1DCA3C7942E1}" type="slidenum">
              <a:rPr lang="en-US" smtClean="0"/>
              <a:pPr/>
              <a:t>2</a:t>
            </a:fld>
            <a:endParaRPr lang="en-US"/>
          </a:p>
        </p:txBody>
      </p:sp>
      <p:sp>
        <p:nvSpPr>
          <p:cNvPr id="3" name="TextBox 2"/>
          <p:cNvSpPr txBox="1"/>
          <p:nvPr/>
        </p:nvSpPr>
        <p:spPr>
          <a:xfrm>
            <a:off x="1909746" y="2548727"/>
            <a:ext cx="5448108" cy="1323439"/>
          </a:xfrm>
          <a:prstGeom prst="rect">
            <a:avLst/>
          </a:prstGeom>
          <a:noFill/>
        </p:spPr>
        <p:txBody>
          <a:bodyPr wrap="square" lIns="91363" tIns="45684" rIns="91363" bIns="45684" rtlCol="0" anchor="ctr">
            <a:spAutoFit/>
          </a:bodyPr>
          <a:lstStyle/>
          <a:p>
            <a:pPr algn="ctr"/>
            <a:r>
              <a:rPr lang="en-US" sz="4000" dirty="0">
                <a:solidFill>
                  <a:srgbClr val="7F7F7F"/>
                </a:solidFill>
              </a:rPr>
              <a:t>Ensemble Modeling of CMEs at CCMC/SWRC</a:t>
            </a:r>
          </a:p>
        </p:txBody>
      </p:sp>
    </p:spTree>
    <p:extLst>
      <p:ext uri="{BB962C8B-B14F-4D97-AF65-F5344CB8AC3E}">
        <p14:creationId xmlns:p14="http://schemas.microsoft.com/office/powerpoint/2010/main" val="25276859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771"/>
            <a:ext cx="8229600" cy="974273"/>
          </a:xfrm>
        </p:spPr>
        <p:txBody>
          <a:bodyPr>
            <a:normAutofit/>
          </a:bodyPr>
          <a:lstStyle/>
          <a:p>
            <a:r>
              <a:rPr lang="en-US" dirty="0" smtClean="0"/>
              <a:t>Ensemble Modeling</a:t>
            </a:r>
            <a:endParaRPr lang="en-US" dirty="0"/>
          </a:p>
        </p:txBody>
      </p:sp>
      <p:sp>
        <p:nvSpPr>
          <p:cNvPr id="4" name="Slide Number Placeholder 3"/>
          <p:cNvSpPr>
            <a:spLocks noGrp="1"/>
          </p:cNvSpPr>
          <p:nvPr>
            <p:ph type="sldNum" sz="quarter" idx="12"/>
          </p:nvPr>
        </p:nvSpPr>
        <p:spPr/>
        <p:txBody>
          <a:bodyPr/>
          <a:lstStyle/>
          <a:p>
            <a:fld id="{6937A912-2B85-BA41-B280-1DCA3C7942E1}" type="slidenum">
              <a:rPr lang="en-US" smtClean="0"/>
              <a:pPr/>
              <a:t>3</a:t>
            </a:fld>
            <a:endParaRPr lang="en-US" dirty="0"/>
          </a:p>
        </p:txBody>
      </p:sp>
      <p:sp>
        <p:nvSpPr>
          <p:cNvPr id="6" name="TextBox 4"/>
          <p:cNvSpPr txBox="1">
            <a:spLocks noChangeArrowheads="1"/>
          </p:cNvSpPr>
          <p:nvPr/>
        </p:nvSpPr>
        <p:spPr bwMode="auto">
          <a:xfrm>
            <a:off x="261664" y="1094801"/>
            <a:ext cx="8610600" cy="76937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02" tIns="45654" rIns="91302" bIns="45654">
            <a:prstTxWarp prst="textNoShape">
              <a:avLst/>
            </a:prstTxWarp>
            <a:spAutoFit/>
          </a:bodyPr>
          <a:lstStyle/>
          <a:p>
            <a:pPr algn="ctr"/>
            <a:r>
              <a:rPr lang="en-US" sz="2200" dirty="0">
                <a:latin typeface="Calibri"/>
                <a:cs typeface="Calibri"/>
              </a:rPr>
              <a:t>Ensemble modeling is used in weather forecasting to quantify prediction uncertainties and determine forecast confidence</a:t>
            </a:r>
          </a:p>
        </p:txBody>
      </p:sp>
      <p:sp>
        <p:nvSpPr>
          <p:cNvPr id="8" name="Content Placeholder 2"/>
          <p:cNvSpPr>
            <a:spLocks noGrp="1"/>
          </p:cNvSpPr>
          <p:nvPr>
            <p:ph idx="1"/>
          </p:nvPr>
        </p:nvSpPr>
        <p:spPr>
          <a:xfrm>
            <a:off x="228600" y="1878858"/>
            <a:ext cx="8643664" cy="4836354"/>
          </a:xfrm>
        </p:spPr>
        <p:txBody>
          <a:bodyPr>
            <a:noAutofit/>
          </a:bodyPr>
          <a:lstStyle/>
          <a:p>
            <a:endParaRPr lang="en-US" sz="2000" dirty="0">
              <a:latin typeface="Calibri"/>
              <a:cs typeface="Calibri"/>
            </a:endParaRPr>
          </a:p>
          <a:p>
            <a:pPr>
              <a:buFont typeface="Arial" pitchFamily="-1" charset="0"/>
              <a:buChar char="•"/>
            </a:pPr>
            <a:r>
              <a:rPr lang="en-US" sz="2000" dirty="0">
                <a:latin typeface="Calibri"/>
                <a:cs typeface="Calibri"/>
              </a:rPr>
              <a:t>Individual forecasts which constitute an ensemble forecast represent possible scenarios that approximate a probability distribution which reflects forecasting uncertainties. </a:t>
            </a:r>
          </a:p>
          <a:p>
            <a:pPr>
              <a:buFont typeface="Arial" pitchFamily="-1" charset="0"/>
              <a:buChar char="•"/>
            </a:pPr>
            <a:r>
              <a:rPr lang="en-US" sz="2000" dirty="0">
                <a:latin typeface="Calibri"/>
                <a:cs typeface="Calibri"/>
              </a:rPr>
              <a:t>Uncertainties can be from initial conditions, observation error, and techniques and models. </a:t>
            </a:r>
          </a:p>
          <a:p>
            <a:pPr>
              <a:buFont typeface="Arial" pitchFamily="-1" charset="0"/>
              <a:buChar char="•"/>
            </a:pPr>
            <a:r>
              <a:rPr lang="en-US" sz="2000" dirty="0">
                <a:latin typeface="Calibri"/>
                <a:cs typeface="Calibri"/>
              </a:rPr>
              <a:t>Different forecasts in the ensemble can start from different initial conditions and/or be based on different forecasting models/procedures.</a:t>
            </a:r>
          </a:p>
          <a:p>
            <a:pPr>
              <a:buFont typeface="Arial" pitchFamily="-1" charset="0"/>
              <a:buChar char="•"/>
            </a:pPr>
            <a:r>
              <a:rPr lang="en-US" sz="2000" dirty="0">
                <a:latin typeface="Calibri"/>
                <a:cs typeface="Calibri"/>
              </a:rPr>
              <a:t>Provides a quantitative description of the forecast probability that an event will occur by giving event occurrence predictions as a percentage of ensemble size (probabilistic forecast). </a:t>
            </a:r>
          </a:p>
          <a:p>
            <a:pPr>
              <a:buFont typeface="Arial" pitchFamily="-1" charset="0"/>
              <a:buChar char="•"/>
            </a:pPr>
            <a:r>
              <a:rPr lang="en-US" sz="2000" dirty="0">
                <a:latin typeface="Calibri"/>
                <a:cs typeface="Calibri"/>
              </a:rPr>
              <a:t>Conveys the level of uncertainty in a given forecast in contrast to a categorical yes/no forecast (</a:t>
            </a:r>
            <a:r>
              <a:rPr lang="en-US" sz="2000" dirty="0">
                <a:cs typeface="Calibri"/>
              </a:rPr>
              <a:t>with only two probabilities, zero and one).</a:t>
            </a:r>
          </a:p>
          <a:p>
            <a:endParaRPr lang="en-US" sz="2000" dirty="0">
              <a:latin typeface="Calibri"/>
              <a:cs typeface="Calibri"/>
            </a:endParaRPr>
          </a:p>
        </p:txBody>
      </p:sp>
    </p:spTree>
    <p:extLst>
      <p:ext uri="{BB962C8B-B14F-4D97-AF65-F5344CB8AC3E}">
        <p14:creationId xmlns:p14="http://schemas.microsoft.com/office/powerpoint/2010/main" val="15590276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102845" y="257612"/>
            <a:ext cx="3345387" cy="49462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90000" tIns="46800" rIns="90000" bIns="46800">
            <a:prstTxWarp prst="textNoShape">
              <a:avLst/>
            </a:prstTxWarp>
            <a:spAutoFit/>
          </a:bodyPr>
          <a:lstStyle/>
          <a:p>
            <a:pPr algn="ct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600" b="1" dirty="0">
                <a:solidFill>
                  <a:srgbClr val="000000"/>
                </a:solidFill>
                <a:latin typeface="Calibri"/>
                <a:cs typeface="Calibri"/>
              </a:rPr>
              <a:t>Cone Model Concept</a:t>
            </a:r>
          </a:p>
        </p:txBody>
      </p:sp>
      <p:sp>
        <p:nvSpPr>
          <p:cNvPr id="18437" name="Text Box 5"/>
          <p:cNvSpPr txBox="1">
            <a:spLocks noChangeArrowheads="1"/>
          </p:cNvSpPr>
          <p:nvPr/>
        </p:nvSpPr>
        <p:spPr bwMode="auto">
          <a:xfrm>
            <a:off x="187317" y="866288"/>
            <a:ext cx="3589296" cy="771623"/>
          </a:xfrm>
          <a:prstGeom prst="rect">
            <a:avLst/>
          </a:prstGeom>
          <a:noFill/>
          <a:ln w="9525">
            <a:noFill/>
            <a:round/>
            <a:headEnd/>
            <a:tailEnd/>
          </a:ln>
        </p:spPr>
        <p:txBody>
          <a:bodyPr wrap="square" lIns="90000" tIns="46800" rIns="90000" bIns="46800">
            <a:prstTxWarp prst="textNoShape">
              <a:avLst/>
            </a:prstTxWarp>
            <a:spAutoFit/>
          </a:bodyPr>
          <a:lstStyle/>
          <a:p>
            <a:pP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b="1" dirty="0">
                <a:solidFill>
                  <a:srgbClr val="000000"/>
                </a:solidFill>
                <a:latin typeface="Helvetica" pitchFamily="-1" charset="0"/>
                <a:ea typeface="Helvetica" pitchFamily="-1" charset="0"/>
                <a:cs typeface="Helvetica" pitchFamily="-1" charset="0"/>
              </a:rPr>
              <a:t>Zhao</a:t>
            </a:r>
            <a:r>
              <a:rPr lang="en-GB" sz="1600" dirty="0">
                <a:solidFill>
                  <a:srgbClr val="000000"/>
                </a:solidFill>
                <a:latin typeface="Helvetica" pitchFamily="-1" charset="0"/>
                <a:ea typeface="Helvetica" pitchFamily="-1" charset="0"/>
                <a:cs typeface="Helvetica" pitchFamily="-1" charset="0"/>
              </a:rPr>
              <a:t> </a:t>
            </a:r>
            <a:r>
              <a:rPr lang="en-GB" sz="1600" b="1" dirty="0">
                <a:solidFill>
                  <a:srgbClr val="000000"/>
                </a:solidFill>
                <a:latin typeface="Helvetica" pitchFamily="-1" charset="0"/>
                <a:ea typeface="Helvetica" pitchFamily="-1" charset="0"/>
                <a:cs typeface="Helvetica" pitchFamily="-1" charset="0"/>
              </a:rPr>
              <a:t>et al</a:t>
            </a:r>
            <a:r>
              <a:rPr lang="en-GB" sz="1600" dirty="0">
                <a:solidFill>
                  <a:srgbClr val="000000"/>
                </a:solidFill>
                <a:latin typeface="Helvetica" pitchFamily="-1" charset="0"/>
                <a:ea typeface="Helvetica" pitchFamily="-1" charset="0"/>
                <a:cs typeface="Helvetica" pitchFamily="-1" charset="0"/>
              </a:rPr>
              <a:t>, 2002, Cone Model</a:t>
            </a:r>
            <a:r>
              <a:rPr lang="en-GB" sz="1600" dirty="0" smtClean="0">
                <a:solidFill>
                  <a:srgbClr val="000000"/>
                </a:solidFill>
                <a:latin typeface="Helvetica" pitchFamily="-1" charset="0"/>
                <a:ea typeface="Helvetica" pitchFamily="-1" charset="0"/>
                <a:cs typeface="Helvetica" pitchFamily="-1" charset="0"/>
              </a:rPr>
              <a:t>:</a:t>
            </a:r>
          </a:p>
          <a:p>
            <a:pPr>
              <a:buFont typeface="Helvetica"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smtClean="0">
                <a:solidFill>
                  <a:srgbClr val="000000"/>
                </a:solidFill>
                <a:latin typeface="Helvetica" pitchFamily="-1" charset="0"/>
                <a:ea typeface="Helvetica" pitchFamily="-1" charset="0"/>
                <a:cs typeface="Helvetica" pitchFamily="-1" charset="0"/>
              </a:rPr>
              <a:t>CME propagates with nearly constant angular width in a radial </a:t>
            </a:r>
            <a:r>
              <a:rPr lang="en-GB" sz="1400" dirty="0" smtClean="0">
                <a:solidFill>
                  <a:srgbClr val="000000"/>
                </a:solidFill>
                <a:latin typeface="Helvetica" pitchFamily="-1" charset="0"/>
                <a:ea typeface="Helvetica" pitchFamily="-1" charset="0"/>
                <a:cs typeface="Helvetica" pitchFamily="-1" charset="0"/>
              </a:rPr>
              <a:t>direction</a:t>
            </a:r>
            <a:endParaRPr lang="en-GB" sz="1400" dirty="0" smtClean="0">
              <a:solidFill>
                <a:srgbClr val="000000"/>
              </a:solidFill>
              <a:latin typeface="Helvetica" pitchFamily="-1" charset="0"/>
              <a:ea typeface="Helvetica" pitchFamily="-1" charset="0"/>
              <a:cs typeface="Helvetica" pitchFamily="-1" charset="0"/>
            </a:endParaRPr>
          </a:p>
        </p:txBody>
      </p:sp>
      <p:pic>
        <p:nvPicPr>
          <p:cNvPr id="18438" name="Picture 8"/>
          <p:cNvPicPr>
            <a:picLocks noChangeAspect="1" noChangeArrowheads="1"/>
          </p:cNvPicPr>
          <p:nvPr/>
        </p:nvPicPr>
        <p:blipFill>
          <a:blip r:embed="rId5"/>
          <a:srcRect/>
          <a:stretch>
            <a:fillRect/>
          </a:stretch>
        </p:blipFill>
        <p:spPr bwMode="auto">
          <a:xfrm>
            <a:off x="406799" y="2885390"/>
            <a:ext cx="1240725" cy="1240725"/>
          </a:xfrm>
          <a:prstGeom prst="rect">
            <a:avLst/>
          </a:prstGeom>
          <a:noFill/>
          <a:ln w="9525">
            <a:noFill/>
            <a:round/>
            <a:headEnd/>
            <a:tailEnd/>
          </a:ln>
        </p:spPr>
      </p:pic>
      <p:pic>
        <p:nvPicPr>
          <p:cNvPr id="18439" name="Picture 9"/>
          <p:cNvPicPr>
            <a:picLocks noChangeAspect="1" noChangeArrowheads="1"/>
          </p:cNvPicPr>
          <p:nvPr/>
        </p:nvPicPr>
        <p:blipFill>
          <a:blip r:embed="rId6"/>
          <a:srcRect/>
          <a:stretch>
            <a:fillRect/>
          </a:stretch>
        </p:blipFill>
        <p:spPr bwMode="auto">
          <a:xfrm>
            <a:off x="379189" y="4279760"/>
            <a:ext cx="1254530" cy="1254530"/>
          </a:xfrm>
          <a:prstGeom prst="rect">
            <a:avLst/>
          </a:prstGeom>
          <a:noFill/>
          <a:ln w="9525">
            <a:noFill/>
            <a:round/>
            <a:headEnd/>
            <a:tailEnd/>
          </a:ln>
        </p:spPr>
      </p:pic>
      <p:pic>
        <p:nvPicPr>
          <p:cNvPr id="18442" name="Picture 14"/>
          <p:cNvPicPr>
            <a:picLocks noChangeAspect="1" noChangeArrowheads="1"/>
          </p:cNvPicPr>
          <p:nvPr/>
        </p:nvPicPr>
        <p:blipFill>
          <a:blip r:embed="rId7"/>
          <a:srcRect/>
          <a:stretch>
            <a:fillRect/>
          </a:stretch>
        </p:blipFill>
        <p:spPr bwMode="auto">
          <a:xfrm>
            <a:off x="4766440" y="153988"/>
            <a:ext cx="2583010" cy="2072525"/>
          </a:xfrm>
          <a:prstGeom prst="rect">
            <a:avLst/>
          </a:prstGeom>
          <a:noFill/>
          <a:ln w="9525">
            <a:noFill/>
            <a:round/>
            <a:headEnd/>
            <a:tailEnd/>
          </a:ln>
        </p:spPr>
      </p:pic>
      <p:cxnSp>
        <p:nvCxnSpPr>
          <p:cNvPr id="17" name="Straight Connector 16"/>
          <p:cNvCxnSpPr/>
          <p:nvPr/>
        </p:nvCxnSpPr>
        <p:spPr>
          <a:xfrm>
            <a:off x="0" y="2086865"/>
            <a:ext cx="914400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18" name="Picture 11" descr="/Users/ataktakishi/Desktop/Talk_in_Tbilisi/wsa_enlil_cone_2012-03-07T0144.mp4">
            <a:hlinkClick r:id="" action="ppaction://media"/>
          </p:cNvPr>
          <p:cNvPicPr/>
          <p:nvPr>
            <a:videoFile r:link="rId2"/>
            <p:extLst>
              <p:ext uri="{DAA4B4D4-6D71-4841-9C94-3DE7FCFB9230}">
                <p14:media xmlns:p14="http://schemas.microsoft.com/office/powerpoint/2010/main" r:link="rId1"/>
              </p:ext>
            </p:extLst>
          </p:nvPr>
        </p:nvPicPr>
        <p:blipFill>
          <a:blip r:embed="rId8"/>
          <a:srcRect/>
          <a:stretch>
            <a:fillRect/>
          </a:stretch>
        </p:blipFill>
        <p:spPr bwMode="auto">
          <a:xfrm>
            <a:off x="4310720" y="2899187"/>
            <a:ext cx="3949856" cy="246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 Box 3"/>
          <p:cNvSpPr txBox="1">
            <a:spLocks noChangeArrowheads="1"/>
          </p:cNvSpPr>
          <p:nvPr/>
        </p:nvSpPr>
        <p:spPr bwMode="auto">
          <a:xfrm>
            <a:off x="415716" y="2201457"/>
            <a:ext cx="8434028" cy="52540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90000" tIns="46800" rIns="90000" bIns="46800">
            <a:prstTxWarp prst="textNoShape">
              <a:avLst/>
            </a:prstTxWarp>
            <a:spAutoFit/>
          </a:bodyPr>
          <a:lstStyle/>
          <a:p>
            <a:pPr algn="ct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00"/>
                </a:solidFill>
                <a:latin typeface="Calibri"/>
                <a:cs typeface="Calibri"/>
              </a:rPr>
              <a:t>CME Parameters: </a:t>
            </a:r>
            <a:r>
              <a:rPr lang="en-GB" sz="2800" b="1" dirty="0">
                <a:solidFill>
                  <a:srgbClr val="000000"/>
                </a:solidFill>
                <a:latin typeface="Calibri"/>
                <a:cs typeface="Calibri"/>
              </a:rPr>
              <a:t>i</a:t>
            </a:r>
            <a:r>
              <a:rPr lang="en-GB" sz="2800" b="1" dirty="0" smtClean="0">
                <a:solidFill>
                  <a:srgbClr val="000000"/>
                </a:solidFill>
                <a:latin typeface="Calibri"/>
                <a:cs typeface="Calibri"/>
              </a:rPr>
              <a:t>nput to </a:t>
            </a:r>
            <a:r>
              <a:rPr lang="en-GB" sz="2800" b="1" dirty="0" err="1" smtClean="0">
                <a:solidFill>
                  <a:srgbClr val="000000"/>
                </a:solidFill>
                <a:latin typeface="Calibri"/>
                <a:cs typeface="Calibri"/>
              </a:rPr>
              <a:t>WSA-ENLIL+Cone</a:t>
            </a:r>
            <a:r>
              <a:rPr lang="en-GB" sz="2800" b="1" dirty="0" smtClean="0">
                <a:solidFill>
                  <a:srgbClr val="000000"/>
                </a:solidFill>
                <a:latin typeface="Calibri"/>
                <a:cs typeface="Calibri"/>
              </a:rPr>
              <a:t> Model</a:t>
            </a:r>
            <a:endParaRPr lang="en-GB" sz="2800" b="1" dirty="0">
              <a:solidFill>
                <a:srgbClr val="000000"/>
              </a:solidFill>
              <a:latin typeface="Calibri"/>
              <a:cs typeface="Calibri"/>
            </a:endParaRPr>
          </a:p>
        </p:txBody>
      </p:sp>
      <p:sp>
        <p:nvSpPr>
          <p:cNvPr id="20" name="Striped Right Arrow 19"/>
          <p:cNvSpPr/>
          <p:nvPr/>
        </p:nvSpPr>
        <p:spPr>
          <a:xfrm>
            <a:off x="2496987" y="3785623"/>
            <a:ext cx="1279626" cy="794989"/>
          </a:xfrm>
          <a:prstGeom prst="stripedRightArrow">
            <a:avLst/>
          </a:prstGeom>
          <a:solidFill>
            <a:srgbClr val="FF6600">
              <a:alpha val="44000"/>
            </a:srgb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5"/>
          <p:cNvSpPr txBox="1">
            <a:spLocks noChangeArrowheads="1"/>
          </p:cNvSpPr>
          <p:nvPr/>
        </p:nvSpPr>
        <p:spPr bwMode="auto">
          <a:xfrm>
            <a:off x="187317" y="5886735"/>
            <a:ext cx="8662427" cy="833178"/>
          </a:xfrm>
          <a:prstGeom prst="rect">
            <a:avLst/>
          </a:prstGeom>
          <a:noFill/>
          <a:ln w="9525">
            <a:noFill/>
            <a:round/>
            <a:headEnd/>
            <a:tailEnd/>
          </a:ln>
        </p:spPr>
        <p:txBody>
          <a:bodyPr wrap="square" lIns="90000" tIns="46800" rIns="90000" bIns="46800">
            <a:prstTxWarp prst="textNoShape">
              <a:avLst/>
            </a:prstTxWarp>
            <a:spAutoFit/>
          </a:bodyPr>
          <a:lstStyle/>
          <a:p>
            <a:pPr>
              <a:buFont typeface="Helvetica"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solidFill>
                  <a:srgbClr val="000000"/>
                </a:solidFill>
                <a:latin typeface="Helvetica" pitchFamily="-1" charset="0"/>
                <a:ea typeface="Helvetica" pitchFamily="-1" charset="0"/>
                <a:cs typeface="Helvetica" pitchFamily="-1" charset="0"/>
              </a:rPr>
              <a:t>1 set of input parameters – 1 modelling result, no estimate of </a:t>
            </a:r>
            <a:r>
              <a:rPr lang="en-GB" sz="2400" dirty="0">
                <a:solidFill>
                  <a:srgbClr val="000000"/>
                </a:solidFill>
                <a:latin typeface="Helvetica" pitchFamily="-1" charset="0"/>
                <a:ea typeface="Helvetica" pitchFamily="-1" charset="0"/>
                <a:cs typeface="Helvetica" pitchFamily="-1" charset="0"/>
              </a:rPr>
              <a:t>uncertainty level, no probabilistic forecast.</a:t>
            </a:r>
            <a:endParaRPr lang="en-GB" sz="2400" dirty="0" smtClean="0">
              <a:solidFill>
                <a:srgbClr val="000000"/>
              </a:solidFill>
              <a:latin typeface="Helvetica" pitchFamily="-1" charset="0"/>
              <a:ea typeface="Helvetica" pitchFamily="-1" charset="0"/>
              <a:cs typeface="Helvetica" pitchFamily="-1" charset="0"/>
            </a:endParaRPr>
          </a:p>
        </p:txBody>
      </p:sp>
    </p:spTree>
    <p:extLst>
      <p:ext uri="{BB962C8B-B14F-4D97-AF65-F5344CB8AC3E}">
        <p14:creationId xmlns:p14="http://schemas.microsoft.com/office/powerpoint/2010/main" val="1724352474"/>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p:cTn id="12" fill="hold" display="0">
                  <p:stCondLst>
                    <p:cond delay="indefinite"/>
                  </p:stCondLst>
                  <p:endCondLst>
                    <p:cond evt="onNext" delay="0">
                      <p:tgtEl>
                        <p:sldTgt/>
                      </p:tgtEl>
                    </p:cond>
                    <p:cond evt="onPrev" delay="0">
                      <p:tgtEl>
                        <p:sldTgt/>
                      </p:tgtEl>
                    </p:cond>
                  </p:endCondLst>
                </p:cTn>
                <p:tgtEl>
                  <p:spTgt spid="1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85" y="123439"/>
            <a:ext cx="7346565" cy="758801"/>
          </a:xfrm>
        </p:spPr>
        <p:txBody>
          <a:bodyPr>
            <a:noAutofit/>
          </a:bodyPr>
          <a:lstStyle/>
          <a:p>
            <a:r>
              <a:rPr lang="en-US" sz="3100" b="1" dirty="0"/>
              <a:t>Ensemble Modeling with WSA-</a:t>
            </a:r>
            <a:r>
              <a:rPr lang="en-US" sz="3100" b="1" dirty="0" err="1"/>
              <a:t>ENLIL+Cone</a:t>
            </a:r>
            <a:endParaRPr lang="en-US" sz="3100" b="1" dirty="0"/>
          </a:p>
        </p:txBody>
      </p:sp>
      <p:sp>
        <p:nvSpPr>
          <p:cNvPr id="4" name="Slide Number Placeholder 3"/>
          <p:cNvSpPr>
            <a:spLocks noGrp="1"/>
          </p:cNvSpPr>
          <p:nvPr>
            <p:ph type="sldNum" sz="quarter" idx="12"/>
          </p:nvPr>
        </p:nvSpPr>
        <p:spPr/>
        <p:txBody>
          <a:bodyPr/>
          <a:lstStyle/>
          <a:p>
            <a:fld id="{6937A912-2B85-BA41-B280-1DCA3C7942E1}" type="slidenum">
              <a:rPr lang="en-US" smtClean="0"/>
              <a:pPr/>
              <a:t>5</a:t>
            </a:fld>
            <a:endParaRPr lang="en-US" dirty="0"/>
          </a:p>
        </p:txBody>
      </p:sp>
      <p:sp>
        <p:nvSpPr>
          <p:cNvPr id="7" name="TextBox 3"/>
          <p:cNvSpPr txBox="1">
            <a:spLocks noChangeArrowheads="1"/>
          </p:cNvSpPr>
          <p:nvPr/>
        </p:nvSpPr>
        <p:spPr bwMode="auto">
          <a:xfrm>
            <a:off x="234683" y="1235579"/>
            <a:ext cx="8712108" cy="4893526"/>
          </a:xfrm>
          <a:prstGeom prst="rect">
            <a:avLst/>
          </a:prstGeom>
          <a:noFill/>
          <a:ln w="9525">
            <a:noFill/>
            <a:miter lim="800000"/>
            <a:headEnd/>
            <a:tailEnd/>
          </a:ln>
        </p:spPr>
        <p:txBody>
          <a:bodyPr wrap="square" lIns="91315" tIns="45660" rIns="91315" bIns="45660">
            <a:prstTxWarp prst="textNoShape">
              <a:avLst/>
            </a:prstTxWarp>
            <a:spAutoFit/>
          </a:bodyPr>
          <a:lstStyle/>
          <a:p>
            <a:pPr marL="342900" indent="-342900">
              <a:buFont typeface="Arial"/>
              <a:buChar char="•"/>
            </a:pPr>
            <a:r>
              <a:rPr lang="en-US" sz="2400" dirty="0" smtClean="0">
                <a:latin typeface="Calibri"/>
                <a:cs typeface="Calibri"/>
              </a:rPr>
              <a:t>Measure </a:t>
            </a:r>
            <a:r>
              <a:rPr lang="en-US" sz="2400" dirty="0">
                <a:latin typeface="Calibri"/>
                <a:cs typeface="Calibri"/>
              </a:rPr>
              <a:t>a set of </a:t>
            </a:r>
            <a:r>
              <a:rPr lang="en-US" sz="2400" i="1" dirty="0">
                <a:latin typeface="Calibri"/>
                <a:cs typeface="Calibri"/>
              </a:rPr>
              <a:t>n</a:t>
            </a:r>
            <a:r>
              <a:rPr lang="en-US" sz="2400" dirty="0">
                <a:latin typeface="Calibri"/>
                <a:cs typeface="Calibri"/>
              </a:rPr>
              <a:t> CME input parameters. Typically </a:t>
            </a:r>
            <a:r>
              <a:rPr lang="en-US" sz="2400" i="1" dirty="0">
                <a:cs typeface="Calibri"/>
              </a:rPr>
              <a:t>n</a:t>
            </a:r>
            <a:r>
              <a:rPr lang="en-US" sz="2400" dirty="0">
                <a:latin typeface="Calibri"/>
                <a:cs typeface="Calibri"/>
              </a:rPr>
              <a:t>=36 to 48 provides an adequate spread of input parameters, and this number can be increased as needed</a:t>
            </a:r>
            <a:r>
              <a:rPr lang="en-US" sz="2400" dirty="0" smtClean="0">
                <a:latin typeface="Calibri"/>
                <a:cs typeface="Calibri"/>
              </a:rPr>
              <a:t>.</a:t>
            </a:r>
            <a:endParaRPr lang="en-US" sz="2400" dirty="0">
              <a:latin typeface="Calibri"/>
              <a:cs typeface="Calibri"/>
            </a:endParaRPr>
          </a:p>
          <a:p>
            <a:pPr marL="342900" indent="-342900">
              <a:buFont typeface="Arial"/>
              <a:buChar char="•"/>
            </a:pPr>
            <a:r>
              <a:rPr lang="en-US" sz="2400" dirty="0">
                <a:latin typeface="Calibri"/>
                <a:cs typeface="Calibri"/>
              </a:rPr>
              <a:t> These are used as input to an ensemble of </a:t>
            </a:r>
            <a:r>
              <a:rPr lang="en-US" sz="2400" i="1" dirty="0">
                <a:cs typeface="Calibri"/>
              </a:rPr>
              <a:t>n</a:t>
            </a:r>
            <a:r>
              <a:rPr lang="en-US" sz="2400" dirty="0">
                <a:latin typeface="Calibri"/>
                <a:cs typeface="Calibri"/>
              </a:rPr>
              <a:t> </a:t>
            </a:r>
            <a:r>
              <a:rPr lang="en-US" sz="2400" dirty="0" err="1">
                <a:latin typeface="Calibri"/>
                <a:cs typeface="Calibri"/>
              </a:rPr>
              <a:t>WSA-ENLIL+Cone</a:t>
            </a:r>
            <a:r>
              <a:rPr lang="en-US" sz="2400" dirty="0">
                <a:latin typeface="Calibri"/>
                <a:cs typeface="Calibri"/>
              </a:rPr>
              <a:t> model runs</a:t>
            </a:r>
            <a:r>
              <a:rPr lang="en-US" sz="2400" dirty="0" smtClean="0">
                <a:latin typeface="Calibri"/>
                <a:cs typeface="Calibri"/>
              </a:rPr>
              <a:t>.</a:t>
            </a:r>
            <a:endParaRPr lang="en-US" sz="2400" dirty="0">
              <a:latin typeface="Calibri"/>
              <a:cs typeface="Calibri"/>
            </a:endParaRPr>
          </a:p>
          <a:p>
            <a:pPr marL="342900" indent="-342900">
              <a:buFont typeface="Arial"/>
              <a:buChar char="•"/>
            </a:pPr>
            <a:r>
              <a:rPr lang="en-US" sz="2400" dirty="0">
                <a:latin typeface="Calibri"/>
                <a:cs typeface="Calibri"/>
              </a:rPr>
              <a:t> This gives an</a:t>
            </a:r>
            <a:r>
              <a:rPr lang="en-US" sz="2400" dirty="0">
                <a:solidFill>
                  <a:srgbClr val="000000"/>
                </a:solidFill>
                <a:latin typeface="Calibri"/>
                <a:cs typeface="Calibri"/>
              </a:rPr>
              <a:t> ensemble </a:t>
            </a:r>
            <a:r>
              <a:rPr lang="en-US" sz="2400" dirty="0">
                <a:latin typeface="Calibri"/>
                <a:cs typeface="Calibri"/>
              </a:rPr>
              <a:t>of </a:t>
            </a:r>
            <a:r>
              <a:rPr lang="en-US" sz="2400" i="1" dirty="0">
                <a:cs typeface="Calibri"/>
              </a:rPr>
              <a:t>n</a:t>
            </a:r>
            <a:r>
              <a:rPr lang="en-US" sz="2400" dirty="0">
                <a:latin typeface="Calibri"/>
                <a:cs typeface="Calibri"/>
              </a:rPr>
              <a:t> profiles of MHD quantities and </a:t>
            </a:r>
            <a:r>
              <a:rPr lang="en-US" sz="2400" i="1" dirty="0">
                <a:cs typeface="Calibri"/>
              </a:rPr>
              <a:t>n</a:t>
            </a:r>
            <a:r>
              <a:rPr lang="en-US" sz="2400" dirty="0">
                <a:latin typeface="Calibri"/>
                <a:cs typeface="Calibri"/>
              </a:rPr>
              <a:t> CME arrival time predictions at locations of interest</a:t>
            </a:r>
            <a:r>
              <a:rPr lang="en-US" sz="2400" dirty="0" smtClean="0">
                <a:latin typeface="Calibri"/>
                <a:cs typeface="Calibri"/>
              </a:rPr>
              <a:t>.</a:t>
            </a:r>
            <a:endParaRPr lang="en-US" sz="2400" dirty="0">
              <a:latin typeface="Calibri"/>
              <a:cs typeface="Calibri"/>
            </a:endParaRPr>
          </a:p>
          <a:p>
            <a:pPr marL="342900" indent="-342900">
              <a:buFont typeface="Arial"/>
              <a:buChar char="•"/>
            </a:pPr>
            <a:r>
              <a:rPr lang="en-US" sz="2400" dirty="0">
                <a:latin typeface="Calibri"/>
                <a:cs typeface="Calibri"/>
              </a:rPr>
              <a:t> At Earth, </a:t>
            </a:r>
            <a:r>
              <a:rPr lang="en-US" sz="2400" i="1" dirty="0" err="1">
                <a:cs typeface="Calibri"/>
              </a:rPr>
              <a:t>n</a:t>
            </a:r>
            <a:r>
              <a:rPr lang="en-US" sz="2400" dirty="0">
                <a:latin typeface="Calibri"/>
                <a:cs typeface="Calibri"/>
              </a:rPr>
              <a:t> </a:t>
            </a:r>
            <a:r>
              <a:rPr lang="en-US" sz="2400" dirty="0" err="1">
                <a:latin typeface="Calibri"/>
                <a:cs typeface="Calibri"/>
              </a:rPr>
              <a:t>Kp</a:t>
            </a:r>
            <a:r>
              <a:rPr lang="en-US" sz="2400" dirty="0">
                <a:latin typeface="Calibri"/>
                <a:cs typeface="Calibri"/>
              </a:rPr>
              <a:t> estimates are made using WSA-</a:t>
            </a:r>
            <a:r>
              <a:rPr lang="en-US" sz="2400" dirty="0" err="1">
                <a:latin typeface="Calibri"/>
                <a:cs typeface="Calibri"/>
              </a:rPr>
              <a:t>ENLIL+Cone</a:t>
            </a:r>
            <a:r>
              <a:rPr lang="en-US" sz="2400" dirty="0">
                <a:latin typeface="Calibri"/>
                <a:cs typeface="Calibri"/>
              </a:rPr>
              <a:t> model plasma parameters as input to the Newell </a:t>
            </a:r>
            <a:r>
              <a:rPr lang="en-US" sz="2400" i="1" dirty="0">
                <a:latin typeface="Calibri"/>
                <a:cs typeface="Calibri"/>
              </a:rPr>
              <a:t>et al. </a:t>
            </a:r>
            <a:r>
              <a:rPr lang="en-US" sz="2400" dirty="0">
                <a:latin typeface="Calibri"/>
                <a:cs typeface="Calibri"/>
              </a:rPr>
              <a:t>(2007) coupling function for three IMF clock angle scenarios (Θ</a:t>
            </a:r>
            <a:r>
              <a:rPr lang="en-US" sz="2400" baseline="-25000" dirty="0">
                <a:latin typeface="Calibri"/>
                <a:cs typeface="Calibri"/>
              </a:rPr>
              <a:t>C</a:t>
            </a:r>
            <a:r>
              <a:rPr lang="en-US" sz="2400" dirty="0">
                <a:latin typeface="Calibri"/>
                <a:cs typeface="Calibri"/>
              </a:rPr>
              <a:t>=90°, 135°, and 180°)</a:t>
            </a:r>
            <a:r>
              <a:rPr lang="en-US" sz="2400" dirty="0" smtClean="0">
                <a:latin typeface="Calibri"/>
                <a:cs typeface="Calibri"/>
              </a:rPr>
              <a:t>.</a:t>
            </a:r>
            <a:endParaRPr lang="en-US" sz="2400" dirty="0">
              <a:solidFill>
                <a:srgbClr val="3366FF"/>
              </a:solidFill>
              <a:latin typeface="Calibri"/>
              <a:cs typeface="Calibri"/>
            </a:endParaRPr>
          </a:p>
          <a:p>
            <a:pPr marL="342900" indent="-342900">
              <a:buFont typeface="Arial"/>
              <a:buChar char="•"/>
            </a:pPr>
            <a:r>
              <a:rPr lang="en-US" sz="2400" dirty="0">
                <a:solidFill>
                  <a:srgbClr val="000000"/>
                </a:solidFill>
                <a:latin typeface="Calibri"/>
                <a:cs typeface="Calibri"/>
              </a:rPr>
              <a:t> For </a:t>
            </a:r>
            <a:r>
              <a:rPr lang="en-US" sz="2400" i="1" dirty="0" err="1">
                <a:cs typeface="Calibri"/>
              </a:rPr>
              <a:t>n</a:t>
            </a:r>
            <a:r>
              <a:rPr lang="en-US" sz="2400" dirty="0">
                <a:solidFill>
                  <a:srgbClr val="000000"/>
                </a:solidFill>
                <a:latin typeface="Calibri"/>
                <a:cs typeface="Calibri"/>
              </a:rPr>
              <a:t>=48, an average run takes ~80 minutes on a cluster (using 128 processors).</a:t>
            </a:r>
          </a:p>
        </p:txBody>
      </p:sp>
    </p:spTree>
    <p:extLst>
      <p:ext uri="{BB962C8B-B14F-4D97-AF65-F5344CB8AC3E}">
        <p14:creationId xmlns:p14="http://schemas.microsoft.com/office/powerpoint/2010/main" val="19026248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6"/>
          <p:cNvSpPr txBox="1">
            <a:spLocks noChangeArrowheads="1"/>
          </p:cNvSpPr>
          <p:nvPr/>
        </p:nvSpPr>
        <p:spPr bwMode="auto">
          <a:xfrm>
            <a:off x="0" y="1"/>
            <a:ext cx="9144000" cy="1754230"/>
          </a:xfrm>
          <a:prstGeom prst="rect">
            <a:avLst/>
          </a:prstGeom>
          <a:solidFill>
            <a:schemeClr val="bg1"/>
          </a:solidFill>
          <a:ln w="9525">
            <a:noFill/>
            <a:miter lim="800000"/>
            <a:headEnd/>
            <a:tailEnd/>
          </a:ln>
        </p:spPr>
        <p:txBody>
          <a:bodyPr lIns="91339" tIns="45672" rIns="91339" bIns="45672">
            <a:prstTxWarp prst="textNoShape">
              <a:avLst/>
            </a:prstTxWarp>
            <a:spAutoFit/>
          </a:bodyPr>
          <a:lstStyle/>
          <a:p>
            <a:endParaRPr lang="en-US"/>
          </a:p>
          <a:p>
            <a:endParaRPr lang="en-US"/>
          </a:p>
          <a:p>
            <a:endParaRPr lang="en-US"/>
          </a:p>
          <a:p>
            <a:endParaRPr lang="en-US"/>
          </a:p>
          <a:p>
            <a:endParaRPr lang="en-US"/>
          </a:p>
          <a:p>
            <a:endParaRPr lang="en-US"/>
          </a:p>
        </p:txBody>
      </p:sp>
      <p:sp>
        <p:nvSpPr>
          <p:cNvPr id="21507" name="Slide Number Placeholder 1"/>
          <p:cNvSpPr>
            <a:spLocks noGrp="1"/>
          </p:cNvSpPr>
          <p:nvPr>
            <p:ph type="sldNum" sz="quarter" idx="10"/>
          </p:nvPr>
        </p:nvSpPr>
        <p:spPr>
          <a:noFill/>
        </p:spPr>
        <p:txBody>
          <a:bodyPr/>
          <a:lstStyle/>
          <a:p>
            <a:pPr algn="ctr" eaLnBrk="0" hangingPunct="0"/>
            <a:fld id="{C4F85C8D-245E-D940-BB94-36A170654BFE}" type="slidenum">
              <a:rPr lang="en-US" smtClean="0">
                <a:latin typeface="Calibri" pitchFamily="-107" charset="0"/>
                <a:ea typeface="Calibri" pitchFamily="-107" charset="0"/>
                <a:cs typeface="Calibri" pitchFamily="-107" charset="0"/>
              </a:rPr>
              <a:pPr algn="ctr" eaLnBrk="0" hangingPunct="0"/>
              <a:t>6</a:t>
            </a:fld>
            <a:endParaRPr lang="en-US" smtClean="0">
              <a:latin typeface="Calibri" pitchFamily="-107" charset="0"/>
              <a:ea typeface="Calibri" pitchFamily="-107" charset="0"/>
              <a:cs typeface="Calibri" pitchFamily="-107" charset="0"/>
            </a:endParaRPr>
          </a:p>
        </p:txBody>
      </p:sp>
      <p:sp>
        <p:nvSpPr>
          <p:cNvPr id="21508" name="TextBox 4"/>
          <p:cNvSpPr txBox="1">
            <a:spLocks noChangeArrowheads="1"/>
          </p:cNvSpPr>
          <p:nvPr/>
        </p:nvSpPr>
        <p:spPr bwMode="auto">
          <a:xfrm>
            <a:off x="131788" y="4932463"/>
            <a:ext cx="3597099" cy="1938946"/>
          </a:xfrm>
          <a:prstGeom prst="rect">
            <a:avLst/>
          </a:prstGeom>
          <a:noFill/>
          <a:ln w="9525">
            <a:noFill/>
            <a:miter lim="800000"/>
            <a:headEnd/>
            <a:tailEnd/>
          </a:ln>
        </p:spPr>
        <p:txBody>
          <a:bodyPr wrap="square" lIns="91339" tIns="45672" rIns="91339" bIns="45672">
            <a:prstTxWarp prst="textNoShape">
              <a:avLst/>
            </a:prstTxWarp>
            <a:spAutoFit/>
          </a:bodyPr>
          <a:lstStyle/>
          <a:p>
            <a:r>
              <a:rPr lang="en-US" sz="2000" dirty="0">
                <a:latin typeface="Calibri" pitchFamily="-107" charset="0"/>
                <a:ea typeface="Calibri" pitchFamily="-107" charset="0"/>
                <a:cs typeface="Calibri" pitchFamily="-107" charset="0"/>
              </a:rPr>
              <a:t>Ensemble of input CME parameters obtained by measuring the same feature using </a:t>
            </a:r>
            <a:r>
              <a:rPr lang="en-US" sz="2000" dirty="0" err="1">
                <a:latin typeface="Calibri" pitchFamily="-107" charset="0"/>
                <a:ea typeface="Calibri" pitchFamily="-107" charset="0"/>
                <a:cs typeface="Calibri" pitchFamily="-107" charset="0"/>
              </a:rPr>
              <a:t>StereoCAT</a:t>
            </a:r>
            <a:r>
              <a:rPr lang="en-US" sz="2000" dirty="0">
                <a:latin typeface="Calibri" pitchFamily="-107" charset="0"/>
                <a:ea typeface="Calibri" pitchFamily="-107" charset="0"/>
                <a:cs typeface="Calibri" pitchFamily="-107" charset="0"/>
              </a:rPr>
              <a:t>, which employs geometric triangulation techniques. </a:t>
            </a:r>
          </a:p>
        </p:txBody>
      </p:sp>
      <p:pic>
        <p:nvPicPr>
          <p:cNvPr id="6" name="Picture 5" descr="09_lab.eps"/>
          <p:cNvPicPr>
            <a:picLocks noChangeAspect="1"/>
          </p:cNvPicPr>
          <p:nvPr/>
        </p:nvPicPr>
        <p:blipFill>
          <a:blip r:embed="rId3"/>
          <a:stretch>
            <a:fillRect/>
          </a:stretch>
        </p:blipFill>
        <p:spPr>
          <a:xfrm>
            <a:off x="27030" y="2082478"/>
            <a:ext cx="3597099" cy="2849985"/>
          </a:xfrm>
          <a:prstGeom prst="rect">
            <a:avLst/>
          </a:prstGeom>
        </p:spPr>
      </p:pic>
      <p:sp>
        <p:nvSpPr>
          <p:cNvPr id="8" name="TextBox 7"/>
          <p:cNvSpPr txBox="1"/>
          <p:nvPr/>
        </p:nvSpPr>
        <p:spPr>
          <a:xfrm>
            <a:off x="131788" y="103281"/>
            <a:ext cx="9012217" cy="516297"/>
          </a:xfrm>
          <a:prstGeom prst="rect">
            <a:avLst/>
          </a:prstGeom>
          <a:noFill/>
        </p:spPr>
        <p:txBody>
          <a:bodyPr wrap="square" lIns="84586" tIns="42292" rIns="84586" bIns="42292" rtlCol="0">
            <a:spAutoFit/>
          </a:bodyPr>
          <a:lstStyle/>
          <a:p>
            <a:pPr algn="ctr"/>
            <a:r>
              <a:rPr lang="en-US" sz="2800" b="1" dirty="0">
                <a:latin typeface="Calibri" pitchFamily="-107" charset="0"/>
                <a:ea typeface="Calibri" pitchFamily="-107" charset="0"/>
                <a:cs typeface="Calibri" pitchFamily="-107" charset="0"/>
              </a:rPr>
              <a:t>Example ensemble simulation:  18 April 2014 </a:t>
            </a:r>
            <a:r>
              <a:rPr lang="en-US" sz="2800" b="1" dirty="0" smtClean="0">
                <a:latin typeface="Calibri" pitchFamily="-107" charset="0"/>
                <a:ea typeface="Calibri" pitchFamily="-107" charset="0"/>
                <a:cs typeface="Calibri" pitchFamily="-107" charset="0"/>
              </a:rPr>
              <a:t>CME</a:t>
            </a:r>
            <a:endParaRPr lang="en-US" sz="2800" dirty="0"/>
          </a:p>
        </p:txBody>
      </p:sp>
      <p:pic>
        <p:nvPicPr>
          <p:cNvPr id="12" name="Picture 11" descr="StereoCat3_cropped_lab_v3.eps"/>
          <p:cNvPicPr>
            <a:picLocks noChangeAspect="1"/>
          </p:cNvPicPr>
          <p:nvPr/>
        </p:nvPicPr>
        <p:blipFill>
          <a:blip r:embed="rId4"/>
          <a:stretch>
            <a:fillRect/>
          </a:stretch>
        </p:blipFill>
        <p:spPr>
          <a:xfrm>
            <a:off x="3728883" y="959526"/>
            <a:ext cx="5415117" cy="5307516"/>
          </a:xfrm>
          <a:prstGeom prst="rect">
            <a:avLst/>
          </a:prstGeom>
          <a:ln w="38100" cap="flat" cmpd="sng" algn="ctr">
            <a:solidFill>
              <a:srgbClr val="008000"/>
            </a:solidFill>
            <a:prstDash val="solid"/>
            <a:round/>
            <a:headEnd type="none" w="med" len="med"/>
            <a:tailEnd type="none" w="med" len="med"/>
          </a:ln>
        </p:spPr>
      </p:pic>
      <p:sp>
        <p:nvSpPr>
          <p:cNvPr id="13" name="TextBox 12"/>
          <p:cNvSpPr txBox="1"/>
          <p:nvPr/>
        </p:nvSpPr>
        <p:spPr>
          <a:xfrm>
            <a:off x="6" y="959523"/>
            <a:ext cx="3465317" cy="1270422"/>
          </a:xfrm>
          <a:prstGeom prst="rect">
            <a:avLst/>
          </a:prstGeom>
          <a:noFill/>
        </p:spPr>
        <p:txBody>
          <a:bodyPr wrap="square" lIns="84597" tIns="42298" rIns="84597" bIns="42298" rtlCol="0">
            <a:spAutoFit/>
          </a:bodyPr>
          <a:lstStyle/>
          <a:p>
            <a:r>
              <a:rPr lang="en-US" sz="1900" dirty="0"/>
              <a:t>Halo CME associated with M7.3 flare, coronal wave visible south of the AR</a:t>
            </a:r>
          </a:p>
          <a:p>
            <a:endParaRPr lang="en-US" dirty="0"/>
          </a:p>
        </p:txBody>
      </p:sp>
    </p:spTree>
    <p:extLst>
      <p:ext uri="{BB962C8B-B14F-4D97-AF65-F5344CB8AC3E}">
        <p14:creationId xmlns:p14="http://schemas.microsoft.com/office/powerpoint/2010/main" val="42849135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stack_LIHUE062.eps"/>
          <p:cNvPicPr>
            <a:picLocks noChangeAspect="1"/>
          </p:cNvPicPr>
          <p:nvPr/>
        </p:nvPicPr>
        <p:blipFill>
          <a:blip r:embed="rId3"/>
          <a:stretch>
            <a:fillRect/>
          </a:stretch>
        </p:blipFill>
        <p:spPr>
          <a:xfrm>
            <a:off x="6" y="-180590"/>
            <a:ext cx="6109721" cy="7022664"/>
          </a:xfrm>
          <a:prstGeom prst="rect">
            <a:avLst/>
          </a:prstGeom>
        </p:spPr>
      </p:pic>
      <p:sp>
        <p:nvSpPr>
          <p:cNvPr id="3" name="TextBox 4"/>
          <p:cNvSpPr txBox="1">
            <a:spLocks noChangeArrowheads="1"/>
          </p:cNvSpPr>
          <p:nvPr/>
        </p:nvSpPr>
        <p:spPr bwMode="auto">
          <a:xfrm>
            <a:off x="5927282" y="1152645"/>
            <a:ext cx="3216723" cy="3677546"/>
          </a:xfrm>
          <a:prstGeom prst="rect">
            <a:avLst/>
          </a:prstGeom>
          <a:noFill/>
          <a:ln w="9525">
            <a:noFill/>
            <a:miter lim="800000"/>
            <a:headEnd/>
            <a:tailEnd/>
          </a:ln>
        </p:spPr>
        <p:txBody>
          <a:bodyPr wrap="square" lIns="91352" tIns="45679" rIns="91352" bIns="45679">
            <a:prstTxWarp prst="textNoShape">
              <a:avLst/>
            </a:prstTxWarp>
            <a:spAutoFit/>
          </a:bodyPr>
          <a:lstStyle/>
          <a:p>
            <a:r>
              <a:rPr lang="en-US" sz="2000" b="1" dirty="0">
                <a:solidFill>
                  <a:srgbClr val="000000"/>
                </a:solidFill>
                <a:latin typeface="Calibri" pitchFamily="-107" charset="0"/>
                <a:ea typeface="Calibri" pitchFamily="-107" charset="0"/>
                <a:cs typeface="Calibri" pitchFamily="-107" charset="0"/>
              </a:rPr>
              <a:t>18 April 2014 CME: </a:t>
            </a:r>
          </a:p>
          <a:p>
            <a:r>
              <a:rPr lang="en-US" sz="2000" b="1" dirty="0">
                <a:solidFill>
                  <a:srgbClr val="000000"/>
                </a:solidFill>
                <a:latin typeface="Calibri" pitchFamily="-107" charset="0"/>
                <a:ea typeface="Calibri" pitchFamily="-107" charset="0"/>
                <a:cs typeface="Calibri" pitchFamily="-107" charset="0"/>
              </a:rPr>
              <a:t>WSA-</a:t>
            </a:r>
            <a:r>
              <a:rPr lang="en-US" sz="2000" b="1" dirty="0" err="1">
                <a:solidFill>
                  <a:srgbClr val="000000"/>
                </a:solidFill>
                <a:latin typeface="Calibri" pitchFamily="-107" charset="0"/>
                <a:ea typeface="Calibri" pitchFamily="-107" charset="0"/>
                <a:cs typeface="Calibri" pitchFamily="-107" charset="0"/>
              </a:rPr>
              <a:t>ENLIL+Cone</a:t>
            </a:r>
            <a:r>
              <a:rPr lang="en-US" sz="2000" b="1" dirty="0">
                <a:solidFill>
                  <a:srgbClr val="000000"/>
                </a:solidFill>
                <a:latin typeface="Calibri" pitchFamily="-107" charset="0"/>
                <a:ea typeface="Calibri" pitchFamily="-107" charset="0"/>
                <a:cs typeface="Calibri" pitchFamily="-107" charset="0"/>
              </a:rPr>
              <a:t> modeled magnetic field, velocity, density, and temperature profiles at Earth for 36 ensemble. </a:t>
            </a:r>
          </a:p>
          <a:p>
            <a:r>
              <a:rPr lang="en-US" sz="1900" dirty="0">
                <a:latin typeface="Calibri" pitchFamily="-107" charset="0"/>
                <a:ea typeface="Calibri" pitchFamily="-107" charset="0"/>
                <a:cs typeface="Calibri" pitchFamily="-107" charset="0"/>
              </a:rPr>
              <a:t>Clear ICME arrival with enhanced post-shock temperatures, enhanced magnetic field with rotations in direction, and declining solar wind speed. </a:t>
            </a:r>
          </a:p>
        </p:txBody>
      </p:sp>
      <p:sp>
        <p:nvSpPr>
          <p:cNvPr id="4" name="TextBox 3"/>
          <p:cNvSpPr txBox="1"/>
          <p:nvPr/>
        </p:nvSpPr>
        <p:spPr>
          <a:xfrm>
            <a:off x="3701926" y="4932762"/>
            <a:ext cx="1171099" cy="547148"/>
          </a:xfrm>
          <a:prstGeom prst="rect">
            <a:avLst/>
          </a:prstGeom>
          <a:noFill/>
          <a:ln w="12700">
            <a:solidFill>
              <a:srgbClr val="FF0000"/>
            </a:solidFill>
          </a:ln>
        </p:spPr>
        <p:style>
          <a:lnRef idx="1">
            <a:schemeClr val="accent2"/>
          </a:lnRef>
          <a:fillRef idx="2">
            <a:schemeClr val="accent2"/>
          </a:fillRef>
          <a:effectRef idx="1">
            <a:schemeClr val="accent2"/>
          </a:effectRef>
          <a:fontRef idx="minor">
            <a:schemeClr val="dk1"/>
          </a:fontRef>
        </p:style>
        <p:txBody>
          <a:bodyPr wrap="square" lIns="84597" tIns="42298" rIns="84597" bIns="42298" rtlCol="0">
            <a:spAutoFit/>
          </a:bodyPr>
          <a:lstStyle/>
          <a:p>
            <a:r>
              <a:rPr lang="en-US" sz="1500" dirty="0"/>
              <a:t>Observed CME arrival</a:t>
            </a:r>
          </a:p>
        </p:txBody>
      </p:sp>
      <p:cxnSp>
        <p:nvCxnSpPr>
          <p:cNvPr id="5" name="Straight Arrow Connector 4"/>
          <p:cNvCxnSpPr/>
          <p:nvPr/>
        </p:nvCxnSpPr>
        <p:spPr>
          <a:xfrm rot="10800000">
            <a:off x="2981616" y="5023452"/>
            <a:ext cx="720311" cy="14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6657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rival_Earth_LIHUE062.eps"/>
          <p:cNvPicPr>
            <a:picLocks noChangeAspect="1"/>
          </p:cNvPicPr>
          <p:nvPr/>
        </p:nvPicPr>
        <p:blipFill>
          <a:blip r:embed="rId3"/>
          <a:stretch>
            <a:fillRect/>
          </a:stretch>
        </p:blipFill>
        <p:spPr>
          <a:xfrm>
            <a:off x="-211150" y="143443"/>
            <a:ext cx="9058033" cy="6196728"/>
          </a:xfrm>
          <a:prstGeom prst="rect">
            <a:avLst/>
          </a:prstGeom>
        </p:spPr>
      </p:pic>
      <p:sp>
        <p:nvSpPr>
          <p:cNvPr id="3" name="TextBox 2"/>
          <p:cNvSpPr txBox="1"/>
          <p:nvPr/>
        </p:nvSpPr>
        <p:spPr>
          <a:xfrm>
            <a:off x="0" y="-34426"/>
            <a:ext cx="9144000" cy="377870"/>
          </a:xfrm>
          <a:prstGeom prst="rect">
            <a:avLst/>
          </a:prstGeom>
          <a:noFill/>
        </p:spPr>
        <p:txBody>
          <a:bodyPr wrap="square" lIns="84608" tIns="42304" rIns="84608" bIns="42304" rtlCol="0">
            <a:spAutoFit/>
          </a:bodyPr>
          <a:lstStyle/>
          <a:p>
            <a:pPr algn="ctr"/>
            <a:r>
              <a:rPr lang="en-US" sz="1900" b="1" dirty="0">
                <a:latin typeface="Calibri" pitchFamily="-107" charset="0"/>
                <a:ea typeface="Calibri" pitchFamily="-107" charset="0"/>
                <a:cs typeface="Calibri" pitchFamily="-107" charset="0"/>
              </a:rPr>
              <a:t>18 April 2014 CME: Histogram distribution of arrival time predictions at Earth</a:t>
            </a:r>
            <a:endParaRPr lang="en-US" sz="1900" dirty="0"/>
          </a:p>
        </p:txBody>
      </p:sp>
      <p:sp>
        <p:nvSpPr>
          <p:cNvPr id="4" name="TextBox 3"/>
          <p:cNvSpPr txBox="1"/>
          <p:nvPr/>
        </p:nvSpPr>
        <p:spPr>
          <a:xfrm>
            <a:off x="216016" y="6340171"/>
            <a:ext cx="8616597" cy="347044"/>
          </a:xfrm>
          <a:prstGeom prst="rect">
            <a:avLst/>
          </a:prstGeom>
          <a:solidFill>
            <a:schemeClr val="bg1"/>
          </a:solidFill>
        </p:spPr>
        <p:txBody>
          <a:bodyPr wrap="square" lIns="84608" tIns="42304" rIns="84608" bIns="42304" rtlCol="0">
            <a:spAutoFit/>
          </a:bodyPr>
          <a:lstStyle/>
          <a:p>
            <a:r>
              <a:rPr lang="en-US" sz="1700" dirty="0"/>
              <a:t>-5.2 hours prediction error for average predicted CME arrival</a:t>
            </a:r>
          </a:p>
        </p:txBody>
      </p:sp>
      <p:sp>
        <p:nvSpPr>
          <p:cNvPr id="5" name="TextBox 4"/>
          <p:cNvSpPr txBox="1"/>
          <p:nvPr/>
        </p:nvSpPr>
        <p:spPr>
          <a:xfrm>
            <a:off x="898530" y="791805"/>
            <a:ext cx="2443991" cy="2301426"/>
          </a:xfrm>
          <a:prstGeom prst="rect">
            <a:avLst/>
          </a:prstGeom>
          <a:noFill/>
        </p:spPr>
        <p:txBody>
          <a:bodyPr wrap="square" lIns="84608" tIns="42304" rIns="84608" bIns="42304" rtlCol="0">
            <a:spAutoFit/>
          </a:bodyPr>
          <a:lstStyle/>
          <a:p>
            <a:r>
              <a:rPr lang="en-US" dirty="0" smtClean="0"/>
              <a:t>Mean predicted arrival: 20 April 2014  05:07 UT </a:t>
            </a:r>
          </a:p>
          <a:p>
            <a:endParaRPr lang="en-US" dirty="0" smtClean="0"/>
          </a:p>
          <a:p>
            <a:r>
              <a:rPr lang="en-US" dirty="0" smtClean="0"/>
              <a:t>Spread: 20 April 2014  01:05 to 11:15 UT.</a:t>
            </a:r>
          </a:p>
          <a:p>
            <a:endParaRPr lang="en-US" dirty="0" smtClean="0"/>
          </a:p>
          <a:p>
            <a:r>
              <a:rPr lang="en-US" dirty="0" smtClean="0"/>
              <a:t>100% arrival </a:t>
            </a:r>
          </a:p>
          <a:p>
            <a:r>
              <a:rPr lang="en-US" dirty="0" smtClean="0"/>
              <a:t>likelihood</a:t>
            </a:r>
            <a:endParaRPr lang="en-US" dirty="0"/>
          </a:p>
        </p:txBody>
      </p:sp>
    </p:spTree>
    <p:extLst>
      <p:ext uri="{BB962C8B-B14F-4D97-AF65-F5344CB8AC3E}">
        <p14:creationId xmlns:p14="http://schemas.microsoft.com/office/powerpoint/2010/main" val="8528165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p_single_dist_lihue0062.eps"/>
          <p:cNvPicPr>
            <a:picLocks noChangeAspect="1"/>
          </p:cNvPicPr>
          <p:nvPr/>
        </p:nvPicPr>
        <p:blipFill>
          <a:blip r:embed="rId3"/>
          <a:stretch>
            <a:fillRect/>
          </a:stretch>
        </p:blipFill>
        <p:spPr>
          <a:xfrm>
            <a:off x="95577" y="789707"/>
            <a:ext cx="6210612" cy="4957383"/>
          </a:xfrm>
          <a:prstGeom prst="rect">
            <a:avLst/>
          </a:prstGeom>
        </p:spPr>
      </p:pic>
      <p:sp>
        <p:nvSpPr>
          <p:cNvPr id="3" name="TextBox 2"/>
          <p:cNvSpPr txBox="1"/>
          <p:nvPr/>
        </p:nvSpPr>
        <p:spPr>
          <a:xfrm>
            <a:off x="6291480" y="1318277"/>
            <a:ext cx="2705761" cy="3470989"/>
          </a:xfrm>
          <a:prstGeom prst="rect">
            <a:avLst/>
          </a:prstGeom>
          <a:noFill/>
        </p:spPr>
        <p:txBody>
          <a:bodyPr wrap="square" lIns="84619" tIns="42310" rIns="84619" bIns="42310" rtlCol="0">
            <a:spAutoFit/>
          </a:bodyPr>
          <a:lstStyle/>
          <a:p>
            <a:r>
              <a:rPr lang="en-US" sz="2000" dirty="0" err="1">
                <a:latin typeface="Calibri"/>
                <a:ea typeface="Calibri" pitchFamily="-107" charset="0"/>
                <a:cs typeface="Calibri"/>
              </a:rPr>
              <a:t>Kp</a:t>
            </a:r>
            <a:r>
              <a:rPr lang="en-US" sz="2000" dirty="0">
                <a:latin typeface="Calibri"/>
                <a:ea typeface="Calibri" pitchFamily="-107" charset="0"/>
                <a:cs typeface="Calibri"/>
              </a:rPr>
              <a:t> is forecast using ENLIL predicted solar wind quantities at Earth as input to the </a:t>
            </a:r>
            <a:r>
              <a:rPr lang="en-US" sz="2000" dirty="0">
                <a:cs typeface="Calibri"/>
              </a:rPr>
              <a:t>Newell et al. (2007) coupling function </a:t>
            </a:r>
            <a:r>
              <a:rPr lang="en-US" sz="2000" dirty="0">
                <a:latin typeface="Calibri"/>
                <a:ea typeface="Calibri" pitchFamily="-107" charset="0"/>
                <a:cs typeface="Calibri"/>
              </a:rPr>
              <a:t> for three clock angle scenarios </a:t>
            </a:r>
            <a:r>
              <a:rPr lang="en-US" sz="2000" dirty="0">
                <a:latin typeface="Calibri"/>
                <a:cs typeface="Calibri"/>
              </a:rPr>
              <a:t>(Θ</a:t>
            </a:r>
            <a:r>
              <a:rPr lang="en-US" sz="2000" baseline="-25000" dirty="0">
                <a:latin typeface="Calibri"/>
                <a:cs typeface="Calibri"/>
              </a:rPr>
              <a:t>C</a:t>
            </a:r>
            <a:r>
              <a:rPr lang="en-US" sz="2000" dirty="0">
                <a:latin typeface="Calibri"/>
                <a:cs typeface="Calibri"/>
              </a:rPr>
              <a:t>=90°, 135°, and 180°) </a:t>
            </a:r>
            <a:r>
              <a:rPr lang="en-US" sz="2000" dirty="0">
                <a:latin typeface="Calibri"/>
                <a:ea typeface="Calibri" pitchFamily="-107" charset="0"/>
                <a:cs typeface="Calibri"/>
              </a:rPr>
              <a:t>and all three angles combined, assuming equal likelihood. </a:t>
            </a:r>
            <a:endParaRPr lang="en-US" sz="2000" dirty="0">
              <a:latin typeface="Calibri"/>
              <a:cs typeface="Calibri"/>
            </a:endParaRPr>
          </a:p>
        </p:txBody>
      </p:sp>
      <p:sp>
        <p:nvSpPr>
          <p:cNvPr id="4" name="TextBox 3"/>
          <p:cNvSpPr txBox="1"/>
          <p:nvPr/>
        </p:nvSpPr>
        <p:spPr>
          <a:xfrm>
            <a:off x="0" y="188918"/>
            <a:ext cx="8836610" cy="377834"/>
          </a:xfrm>
          <a:prstGeom prst="rect">
            <a:avLst/>
          </a:prstGeom>
          <a:noFill/>
        </p:spPr>
        <p:txBody>
          <a:bodyPr wrap="square" lIns="84619" tIns="42310" rIns="84619" bIns="42310" rtlCol="0">
            <a:spAutoFit/>
          </a:bodyPr>
          <a:lstStyle/>
          <a:p>
            <a:pPr algn="ctr"/>
            <a:r>
              <a:rPr lang="en-US" sz="1900" b="1" dirty="0">
                <a:ea typeface="Calibri" pitchFamily="-107" charset="0"/>
                <a:cs typeface="Calibri"/>
              </a:rPr>
              <a:t>18 April 2014 CME: Distribution of </a:t>
            </a:r>
            <a:r>
              <a:rPr lang="en-US" sz="1900" b="1" dirty="0" err="1">
                <a:ea typeface="Calibri" pitchFamily="-107" charset="0"/>
                <a:cs typeface="Calibri"/>
              </a:rPr>
              <a:t>Kp</a:t>
            </a:r>
            <a:r>
              <a:rPr lang="en-US" sz="1900" b="1" dirty="0">
                <a:ea typeface="Calibri" pitchFamily="-107" charset="0"/>
                <a:cs typeface="Calibri"/>
              </a:rPr>
              <a:t> probability </a:t>
            </a:r>
            <a:r>
              <a:rPr lang="en-US" sz="1900" b="1" dirty="0" smtClean="0">
                <a:ea typeface="Calibri" pitchFamily="-107" charset="0"/>
                <a:cs typeface="Calibri"/>
              </a:rPr>
              <a:t>forecast</a:t>
            </a:r>
            <a:endParaRPr lang="en-US" sz="1900" dirty="0">
              <a:ea typeface="Calibri" pitchFamily="-107" charset="0"/>
              <a:cs typeface="Calibri"/>
            </a:endParaRPr>
          </a:p>
        </p:txBody>
      </p:sp>
      <p:sp>
        <p:nvSpPr>
          <p:cNvPr id="5" name="TextBox 4"/>
          <p:cNvSpPr txBox="1"/>
          <p:nvPr/>
        </p:nvSpPr>
        <p:spPr>
          <a:xfrm>
            <a:off x="227627" y="5747090"/>
            <a:ext cx="8769614" cy="916443"/>
          </a:xfrm>
          <a:prstGeom prst="rect">
            <a:avLst/>
          </a:prstGeom>
          <a:noFill/>
        </p:spPr>
        <p:txBody>
          <a:bodyPr wrap="square" lIns="84619" tIns="42310" rIns="84619" bIns="42310" rtlCol="0">
            <a:spAutoFit/>
          </a:bodyPr>
          <a:lstStyle/>
          <a:p>
            <a:pPr>
              <a:buFont typeface="Arial"/>
              <a:buChar char="•"/>
            </a:pPr>
            <a:r>
              <a:rPr lang="en-US" dirty="0" smtClean="0"/>
              <a:t> Observed </a:t>
            </a:r>
            <a:r>
              <a:rPr lang="en-US" dirty="0" err="1" smtClean="0"/>
              <a:t>Kp</a:t>
            </a:r>
            <a:r>
              <a:rPr lang="en-US" dirty="0" smtClean="0"/>
              <a:t>: 5 during period 12:00-15:00 UT on 20 April.</a:t>
            </a:r>
          </a:p>
          <a:p>
            <a:pPr>
              <a:buFont typeface="Arial"/>
              <a:buChar char="•"/>
            </a:pPr>
            <a:r>
              <a:rPr lang="en-US" dirty="0" smtClean="0"/>
              <a:t> 84% of the forecasts fall between </a:t>
            </a:r>
            <a:r>
              <a:rPr lang="en-US" dirty="0" err="1" smtClean="0"/>
              <a:t>Kp</a:t>
            </a:r>
            <a:r>
              <a:rPr lang="en-US" dirty="0" smtClean="0"/>
              <a:t> = 5 to 7. The most likely forecast is for </a:t>
            </a:r>
            <a:r>
              <a:rPr lang="en-US" dirty="0" err="1" smtClean="0"/>
              <a:t>Kp</a:t>
            </a:r>
            <a:r>
              <a:rPr lang="en-US" dirty="0" smtClean="0"/>
              <a:t>=7 at 41%, followed by </a:t>
            </a:r>
            <a:r>
              <a:rPr lang="en-US" dirty="0" err="1" smtClean="0"/>
              <a:t>Kp</a:t>
            </a:r>
            <a:r>
              <a:rPr lang="en-US" dirty="0" smtClean="0"/>
              <a:t>=5 at 27% and </a:t>
            </a:r>
            <a:r>
              <a:rPr lang="en-US" dirty="0" err="1" smtClean="0"/>
              <a:t>Kp</a:t>
            </a:r>
            <a:r>
              <a:rPr lang="en-US" dirty="0" smtClean="0"/>
              <a:t>=6 at 16% likelihood of occurrence.  </a:t>
            </a:r>
          </a:p>
        </p:txBody>
      </p:sp>
      <p:cxnSp>
        <p:nvCxnSpPr>
          <p:cNvPr id="6" name="Straight Arrow Connector 5"/>
          <p:cNvCxnSpPr/>
          <p:nvPr/>
        </p:nvCxnSpPr>
        <p:spPr>
          <a:xfrm rot="16200000" flipH="1">
            <a:off x="3049468" y="1688005"/>
            <a:ext cx="746619"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663320" y="1318277"/>
            <a:ext cx="1075596" cy="639481"/>
          </a:xfrm>
          <a:prstGeom prst="rect">
            <a:avLst/>
          </a:prstGeom>
          <a:noFill/>
        </p:spPr>
        <p:txBody>
          <a:bodyPr wrap="none" lIns="84655" tIns="42328" rIns="84655" bIns="42328" rtlCol="0">
            <a:spAutoFit/>
          </a:bodyPr>
          <a:lstStyle/>
          <a:p>
            <a:r>
              <a:rPr lang="en-US" i="1" dirty="0" err="1" smtClean="0">
                <a:solidFill>
                  <a:srgbClr val="FF0000"/>
                </a:solidFill>
              </a:rPr>
              <a:t>Kp</a:t>
            </a:r>
            <a:r>
              <a:rPr lang="en-US" i="1" dirty="0" smtClean="0">
                <a:solidFill>
                  <a:srgbClr val="FF0000"/>
                </a:solidFill>
              </a:rPr>
              <a:t> =5 </a:t>
            </a:r>
          </a:p>
          <a:p>
            <a:r>
              <a:rPr lang="en-US" i="1" dirty="0" smtClean="0">
                <a:solidFill>
                  <a:srgbClr val="FF0000"/>
                </a:solidFill>
              </a:rPr>
              <a:t>observed</a:t>
            </a:r>
            <a:endParaRPr lang="en-US" i="1" dirty="0">
              <a:solidFill>
                <a:srgbClr val="FF0000"/>
              </a:solidFill>
            </a:endParaRPr>
          </a:p>
        </p:txBody>
      </p:sp>
    </p:spTree>
    <p:extLst>
      <p:ext uri="{BB962C8B-B14F-4D97-AF65-F5344CB8AC3E}">
        <p14:creationId xmlns:p14="http://schemas.microsoft.com/office/powerpoint/2010/main" val="69823354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2689</TotalTime>
  <Words>1409</Words>
  <Application>Microsoft Macintosh PowerPoint</Application>
  <PresentationFormat>On-screen Show (4:3)</PresentationFormat>
  <Paragraphs>95</Paragraphs>
  <Slides>15</Slides>
  <Notes>6</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Ensemble Modeling</vt:lpstr>
      <vt:lpstr>PowerPoint Presentation</vt:lpstr>
      <vt:lpstr>Ensemble Modeling with WSA-ENLIL+Cone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Mona</dc:creator>
  <cp:lastModifiedBy>Aleksandre Taktakishvili</cp:lastModifiedBy>
  <cp:revision>78</cp:revision>
  <dcterms:created xsi:type="dcterms:W3CDTF">2013-11-01T20:16:27Z</dcterms:created>
  <dcterms:modified xsi:type="dcterms:W3CDTF">2016-01-24T23:34:29Z</dcterms:modified>
</cp:coreProperties>
</file>